
<file path=[Content_Types].xml><?xml version="1.0" encoding="utf-8"?>
<Types xmlns="http://schemas.openxmlformats.org/package/2006/content-types">
  <Default Extension="bin" ContentType="application/vnd.openxmlformats-officedocument.oleObject"/>
  <Default Extension="jpe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s/slide6.xml" ContentType="application/vnd.openxmlformats-officedocument.presentationml.slide+xml"/>
  <Override PartName="/ppt/slides/slide9.xml" ContentType="application/vnd.openxmlformats-officedocument.presentationml.slide+xml"/>
  <Override PartName="/ppt/slides/slide8.xml" ContentType="application/vnd.openxmlformats-officedocument.presentationml.slide+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7.xml" ContentType="application/vnd.openxmlformats-officedocument.presentationml.slide+xml"/>
  <Override PartName="/ppt/slides/slide10.xml" ContentType="application/vnd.openxmlformats-officedocument.presentationml.slide+xml"/>
  <Override PartName="/ppt/slides/slide12.xml" ContentType="application/vnd.openxmlformats-officedocument.presentationml.slide+xml"/>
  <Override PartName="/ppt/slides/slide18.xml" ContentType="application/vnd.openxmlformats-officedocument.presentationml.slide+xml"/>
  <Override PartName="/ppt/slides/slide17.xml" ContentType="application/vnd.openxmlformats-officedocument.presentationml.slide+xml"/>
  <Override PartName="/ppt/slides/slide11.xml" ContentType="application/vnd.openxmlformats-officedocument.presentationml.slide+xml"/>
  <Override PartName="/ppt/slides/slide16.xml" ContentType="application/vnd.openxmlformats-officedocument.presentationml.slide+xml"/>
  <Override PartName="/ppt/slides/slide14.xml" ContentType="application/vnd.openxmlformats-officedocument.presentationml.slide+xml"/>
  <Override PartName="/ppt/slides/slide13.xml" ContentType="application/vnd.openxmlformats-officedocument.presentationml.slide+xml"/>
  <Override PartName="/ppt/slides/slide15.xml" ContentType="application/vnd.openxmlformats-officedocument.presentationml.slide+xml"/>
  <Override PartName="/ppt/slideMasters/slideMaster1.xml" ContentType="application/vnd.openxmlformats-officedocument.presentationml.slideMaster+xml"/>
  <Override PartName="/ppt/slideLayouts/slideLayout10.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slideLayouts/slideLayout9.xml" ContentType="application/vnd.openxmlformats-officedocument.presentationml.slideLayout+xml"/>
  <Override PartName="/ppt/slideLayouts/slideLayout11.xml" ContentType="application/vnd.openxmlformats-officedocument.presentationml.slideLayout+xml"/>
  <Override PartName="/ppt/slideLayouts/slideLayout5.xml" ContentType="application/vnd.openxmlformats-officedocument.presentationml.slideLayout+xml"/>
  <Override PartName="/ppt/slideLayouts/slideLayout3.xml" ContentType="application/vnd.openxmlformats-officedocument.presentationml.slideLayout+xml"/>
  <Override PartName="/ppt/slideLayouts/slideLayout1.xml" ContentType="application/vnd.openxmlformats-officedocument.presentationml.slideLayout+xml"/>
  <Override PartName="/ppt/slideLayouts/slideLayout4.xml" ContentType="application/vnd.openxmlformats-officedocument.presentationml.slideLayout+xml"/>
  <Override PartName="/ppt/slideLayouts/slideLayout2.xml" ContentType="application/vnd.openxmlformats-officedocument.presentationml.slideLayout+xml"/>
  <Override PartName="/ppt/theme/theme1.xml" ContentType="application/vnd.openxmlformats-officedocument.theme+xml"/>
  <Override PartName="/ppt/notesMasters/notesMaster1.xml" ContentType="application/vnd.openxmlformats-officedocument.presentationml.notesMaster+xml"/>
  <Override PartName="/ppt/commentAuthors.xml" ContentType="application/vnd.openxmlformats-officedocument.presentationml.commentAuthors+xml"/>
  <Override PartName="/ppt/charts/style2.xml" ContentType="application/vnd.ms-office.chartstyle+xml"/>
  <Override PartName="/ppt/charts/colors2.xml" ContentType="application/vnd.ms-office.chartcolorstyle+xml"/>
  <Override PartName="/ppt/charts/chart2.xml" ContentType="application/vnd.openxmlformats-officedocument.drawingml.chart+xml"/>
  <Override PartName="/ppt/charts/colors1.xml" ContentType="application/vnd.ms-office.chartcolorstyle+xml"/>
  <Override PartName="/ppt/theme/themeOverride1.xml" ContentType="application/vnd.openxmlformats-officedocument.themeOverride+xml"/>
  <Override PartName="/ppt/theme/theme2.xml" ContentType="application/vnd.openxmlformats-officedocument.theme+xml"/>
  <Override PartName="/ppt/charts/style1.xml" ContentType="application/vnd.ms-office.chartstyle+xml"/>
  <Override PartName="/ppt/charts/chart1.xml" ContentType="application/vnd.openxmlformats-officedocument.drawingml.chart+xml"/>
  <Override PartName="/ppt/tableStyles.xml" ContentType="application/vnd.openxmlformats-officedocument.presentationml.tableStyles+xml"/>
  <Override PartName="/ppt/presProps.xml" ContentType="application/vnd.openxmlformats-officedocument.presentationml.presProps+xml"/>
  <Override PartName="/ppt/viewProps.xml" ContentType="application/vnd.openxmlformats-officedocument.presentationml.viewProps+xml"/>
  <Override PartName="/docProps/core.xml" ContentType="application/vnd.openxmlformats-package.core-properties+xml"/>
  <Override PartName="/docProps/app.xml" ContentType="application/vnd.openxmlformats-officedocument.extended-properties+xml"/>
  <Override PartName="/customXml/itemProps1.xml" ContentType="application/vnd.openxmlformats-officedocument.customXmlProperties+xml"/>
  <Override PartName="/customXml/itemProps2.xml" ContentType="application/vnd.openxmlformats-officedocument.customXml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0"/>
  </p:notesMasterIdLst>
  <p:sldIdLst>
    <p:sldId id="256" r:id="rId2"/>
    <p:sldId id="598" r:id="rId3"/>
    <p:sldId id="487" r:id="rId4"/>
    <p:sldId id="494" r:id="rId5"/>
    <p:sldId id="577" r:id="rId6"/>
    <p:sldId id="578" r:id="rId7"/>
    <p:sldId id="545" r:id="rId8"/>
    <p:sldId id="565" r:id="rId9"/>
    <p:sldId id="573" r:id="rId10"/>
    <p:sldId id="579" r:id="rId11"/>
    <p:sldId id="590" r:id="rId12"/>
    <p:sldId id="591" r:id="rId13"/>
    <p:sldId id="597" r:id="rId14"/>
    <p:sldId id="592" r:id="rId15"/>
    <p:sldId id="595" r:id="rId16"/>
    <p:sldId id="550" r:id="rId17"/>
    <p:sldId id="588" r:id="rId18"/>
    <p:sldId id="596" r:id="rId1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Sarah" initials="S" lastIdx="0"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7973" autoAdjust="0"/>
    <p:restoredTop sz="92720" autoAdjust="0"/>
  </p:normalViewPr>
  <p:slideViewPr>
    <p:cSldViewPr>
      <p:cViewPr varScale="1">
        <p:scale>
          <a:sx n="52" d="100"/>
          <a:sy n="52" d="100"/>
        </p:scale>
        <p:origin x="1282" y="48"/>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customXml" Target="../customXml/item1.xml"/><Relationship Id="rId3" Type="http://schemas.openxmlformats.org/officeDocument/2006/relationships/slide" Target="slides/slide2.xml"/><Relationship Id="rId21" Type="http://schemas.openxmlformats.org/officeDocument/2006/relationships/commentAuthors" Target="commentAuthor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 Id="rId27" Type="http://schemas.openxmlformats.org/officeDocument/2006/relationships/customXml" Target="../customXml/item2.xml"/></Relationships>
</file>

<file path=ppt/charts/_rels/chart1.xml.rels><?xml version="1.0" encoding="UTF-8" standalone="yes"?>
<Relationships xmlns="http://schemas.openxmlformats.org/package/2006/relationships"><Relationship Id="rId3" Type="http://schemas.openxmlformats.org/officeDocument/2006/relationships/themeOverride" Target="../theme/themeOverride1.xml"/><Relationship Id="rId2" Type="http://schemas.microsoft.com/office/2011/relationships/chartColorStyle" Target="colors1.xml"/><Relationship Id="rId1" Type="http://schemas.microsoft.com/office/2011/relationships/chartStyle" Target="style1.xml"/><Relationship Id="rId4" Type="http://schemas.openxmlformats.org/officeDocument/2006/relationships/oleObject" Target="../embeddings/oleObject1.bin"/></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2.xml"/><Relationship Id="rId1" Type="http://schemas.microsoft.com/office/2011/relationships/chartStyle" Target="style2.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pieChart>
        <c:varyColors val="1"/>
        <c:ser>
          <c:idx val="0"/>
          <c:order val="0"/>
          <c:tx>
            <c:strRef>
              <c:f>'GENERATIONAL DIFFERENCES'!$D$3</c:f>
              <c:strCache>
                <c:ptCount val="1"/>
                <c:pt idx="0">
                  <c:v>Percentage</c:v>
                </c:pt>
              </c:strCache>
            </c:strRef>
          </c:tx>
          <c:dPt>
            <c:idx val="0"/>
            <c:bubble3D val="0"/>
            <c:spPr>
              <a:solidFill>
                <a:schemeClr val="accent1"/>
              </a:solidFill>
              <a:ln w="19050">
                <a:solidFill>
                  <a:schemeClr val="lt1"/>
                </a:solidFill>
              </a:ln>
              <a:effectLst/>
            </c:spPr>
            <c:extLst>
              <c:ext xmlns:c16="http://schemas.microsoft.com/office/drawing/2014/chart" uri="{C3380CC4-5D6E-409C-BE32-E72D297353CC}">
                <c16:uniqueId val="{00000001-61F8-45F5-9D25-A3DEE04474CF}"/>
              </c:ext>
            </c:extLst>
          </c:dPt>
          <c:dPt>
            <c:idx val="1"/>
            <c:bubble3D val="0"/>
            <c:spPr>
              <a:solidFill>
                <a:schemeClr val="accent2"/>
              </a:solidFill>
              <a:ln w="19050">
                <a:solidFill>
                  <a:schemeClr val="lt1"/>
                </a:solidFill>
              </a:ln>
              <a:effectLst/>
            </c:spPr>
            <c:extLst>
              <c:ext xmlns:c16="http://schemas.microsoft.com/office/drawing/2014/chart" uri="{C3380CC4-5D6E-409C-BE32-E72D297353CC}">
                <c16:uniqueId val="{00000003-61F8-45F5-9D25-A3DEE04474CF}"/>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61F8-45F5-9D25-A3DEE04474CF}"/>
              </c:ext>
            </c:extLst>
          </c:dPt>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'GENERATIONAL DIFFERENCES'!$B$4:$B$6</c:f>
              <c:strCache>
                <c:ptCount val="3"/>
                <c:pt idx="0">
                  <c:v>First generation</c:v>
                </c:pt>
                <c:pt idx="1">
                  <c:v>1-5 generation</c:v>
                </c:pt>
                <c:pt idx="2">
                  <c:v>Second generation</c:v>
                </c:pt>
              </c:strCache>
            </c:strRef>
          </c:cat>
          <c:val>
            <c:numRef>
              <c:f>'GENERATIONAL DIFFERENCES'!$D$4:$D$6</c:f>
              <c:numCache>
                <c:formatCode>0.0</c:formatCode>
                <c:ptCount val="3"/>
                <c:pt idx="0">
                  <c:v>46</c:v>
                </c:pt>
                <c:pt idx="1">
                  <c:v>24</c:v>
                </c:pt>
                <c:pt idx="2">
                  <c:v>30</c:v>
                </c:pt>
              </c:numCache>
            </c:numRef>
          </c:val>
          <c:extLst>
            <c:ext xmlns:c16="http://schemas.microsoft.com/office/drawing/2014/chart" uri="{C3380CC4-5D6E-409C-BE32-E72D297353CC}">
              <c16:uniqueId val="{00000006-61F8-45F5-9D25-A3DEE04474CF}"/>
            </c:ext>
          </c:extLst>
        </c:ser>
        <c:dLbls>
          <c:showLegendKey val="0"/>
          <c:showVal val="0"/>
          <c:showCatName val="0"/>
          <c:showSerName val="0"/>
          <c:showPercent val="0"/>
          <c:showBubbleSize val="0"/>
          <c:showLeaderLines val="1"/>
        </c:dLbls>
        <c:firstSliceAng val="0"/>
      </c:pieChart>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Times New Roman" panose="02020603050405020304" pitchFamily="18" charset="0"/>
              <a:ea typeface="+mn-ea"/>
              <a:cs typeface="Times New Roman" panose="02020603050405020304" pitchFamily="18" charset="0"/>
            </a:defRPr>
          </a:pPr>
          <a:endParaRPr lang="en-US"/>
        </a:p>
      </c:txPr>
    </c:legend>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en-US"/>
    </a:p>
  </c:txPr>
  <c:externalData r:id="rId4">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overlay val="0"/>
      <c:spPr>
        <a:noFill/>
        <a:ln>
          <a:noFill/>
        </a:ln>
        <a:effectLst/>
      </c:spPr>
      <c:txPr>
        <a:bodyPr rot="0" spcFirstLastPara="1" vertOverflow="ellipsis" vert="horz" wrap="square" anchor="ctr" anchorCtr="1"/>
        <a:lstStyle/>
        <a:p>
          <a:pPr>
            <a:defRPr sz="1400" b="1" i="0" u="none" strike="noStrike" kern="1200" cap="all" spc="50" baseline="0">
              <a:solidFill>
                <a:schemeClr val="tx1">
                  <a:lumMod val="65000"/>
                  <a:lumOff val="35000"/>
                </a:schemeClr>
              </a:solidFill>
              <a:latin typeface="+mn-lt"/>
              <a:ea typeface="+mn-ea"/>
              <a:cs typeface="+mn-cs"/>
            </a:defRPr>
          </a:pPr>
          <a:endParaRPr lang="en-US"/>
        </a:p>
      </c:txPr>
    </c:title>
    <c:autoTitleDeleted val="0"/>
    <c:plotArea>
      <c:layout/>
      <c:pieChart>
        <c:varyColors val="1"/>
        <c:ser>
          <c:idx val="0"/>
          <c:order val="0"/>
          <c:tx>
            <c:strRef>
              <c:f>Sheet1!$A$10:$D$10</c:f>
              <c:strCache>
                <c:ptCount val="4"/>
              </c:strCache>
            </c:strRef>
          </c:tx>
          <c:dPt>
            <c:idx val="0"/>
            <c:bubble3D val="0"/>
            <c:spPr>
              <a:solidFill>
                <a:schemeClr val="accent6"/>
              </a:solidFill>
              <a:ln>
                <a:noFill/>
              </a:ln>
              <a:effectLst/>
              <a:scene3d>
                <a:camera prst="orthographicFront"/>
                <a:lightRig rig="brightRoom" dir="t"/>
              </a:scene3d>
              <a:sp3d prstMaterial="flat">
                <a:bevelT w="50800" h="101600" prst="angle"/>
                <a:contourClr>
                  <a:srgbClr val="000000"/>
                </a:contourClr>
              </a:sp3d>
            </c:spPr>
            <c:extLst>
              <c:ext xmlns:c16="http://schemas.microsoft.com/office/drawing/2014/chart" uri="{C3380CC4-5D6E-409C-BE32-E72D297353CC}">
                <c16:uniqueId val="{00000001-04D3-4A24-A840-D5EC8EB97320}"/>
              </c:ext>
            </c:extLst>
          </c:dPt>
          <c:dPt>
            <c:idx val="1"/>
            <c:bubble3D val="0"/>
            <c:spPr>
              <a:solidFill>
                <a:schemeClr val="accent5"/>
              </a:solidFill>
              <a:ln>
                <a:noFill/>
              </a:ln>
              <a:effectLst/>
              <a:scene3d>
                <a:camera prst="orthographicFront"/>
                <a:lightRig rig="brightRoom" dir="t"/>
              </a:scene3d>
              <a:sp3d prstMaterial="flat">
                <a:bevelT w="50800" h="101600" prst="angle"/>
                <a:contourClr>
                  <a:srgbClr val="000000"/>
                </a:contourClr>
              </a:sp3d>
            </c:spPr>
            <c:extLst>
              <c:ext xmlns:c16="http://schemas.microsoft.com/office/drawing/2014/chart" uri="{C3380CC4-5D6E-409C-BE32-E72D297353CC}">
                <c16:uniqueId val="{00000003-04D3-4A24-A840-D5EC8EB97320}"/>
              </c:ext>
            </c:extLst>
          </c:dPt>
          <c:dLbls>
            <c:dLbl>
              <c:idx val="0"/>
              <c:tx>
                <c:rich>
                  <a:bodyPr/>
                  <a:lstStyle/>
                  <a:p>
                    <a:fld id="{B7BE5BD1-C566-4FA4-AC1A-A11E76AB217F}" type="VALUE">
                      <a:rPr lang="en-US"/>
                      <a:pPr/>
                      <a:t>[VALUE]</a:t>
                    </a:fld>
                    <a:r>
                      <a:rPr lang="en-US" baseline="0"/>
                      <a:t>, </a:t>
                    </a:r>
                  </a:p>
                </c:rich>
              </c:tx>
              <c:dLblPos val="inEnd"/>
              <c:showLegendKey val="0"/>
              <c:showVal val="1"/>
              <c:showCatName val="0"/>
              <c:showSerName val="0"/>
              <c:showPercent val="1"/>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1-04D3-4A24-A840-D5EC8EB97320}"/>
                </c:ext>
              </c:extLst>
            </c:dLbl>
            <c:dLbl>
              <c:idx val="1"/>
              <c:layout>
                <c:manualLayout>
                  <c:x val="0.12204771278590176"/>
                  <c:y val="-6.797359092999973E-2"/>
                </c:manualLayout>
              </c:layout>
              <c:tx>
                <c:rich>
                  <a:bodyPr/>
                  <a:lstStyle/>
                  <a:p>
                    <a:fld id="{2B3CA48F-987E-481F-8831-AFC39114B254}" type="VALUE">
                      <a:rPr lang="en-US" baseline="0" smtClean="0"/>
                      <a:pPr/>
                      <a:t>[VALUE]</a:t>
                    </a:fld>
                    <a:endParaRPr lang="en-GB"/>
                  </a:p>
                </c:rich>
              </c:tx>
              <c:dLblPos val="bestFit"/>
              <c:showLegendKey val="0"/>
              <c:showVal val="1"/>
              <c:showCatName val="0"/>
              <c:showSerName val="0"/>
              <c:showPercent val="1"/>
              <c:showBubbleSize val="0"/>
              <c:extLst>
                <c:ext xmlns:c15="http://schemas.microsoft.com/office/drawing/2012/chart" uri="{CE6537A1-D6FC-4f65-9D91-7224C49458BB}">
                  <c15:layout>
                    <c:manualLayout>
                      <c:w val="9.8824287589051374E-2"/>
                      <c:h val="4.8058554536353049E-2"/>
                    </c:manualLayout>
                  </c15:layout>
                  <c15:dlblFieldTable/>
                  <c15:showDataLabelsRange val="0"/>
                </c:ext>
                <c:ext xmlns:c16="http://schemas.microsoft.com/office/drawing/2014/chart" uri="{C3380CC4-5D6E-409C-BE32-E72D297353CC}">
                  <c16:uniqueId val="{00000003-04D3-4A24-A840-D5EC8EB97320}"/>
                </c:ext>
              </c:extLst>
            </c:dLbl>
            <c:spPr>
              <a:noFill/>
              <a:ln>
                <a:noFill/>
              </a:ln>
              <a:effectLst/>
            </c:spPr>
            <c:txPr>
              <a:bodyPr rot="0" spcFirstLastPara="1" vertOverflow="ellipsis" vert="horz" wrap="square" lIns="38100" tIns="19050" rIns="38100" bIns="19050" anchor="ctr" anchorCtr="1">
                <a:spAutoFit/>
              </a:bodyPr>
              <a:lstStyle/>
              <a:p>
                <a:pPr>
                  <a:defRPr sz="900" b="1" i="0" u="none" strike="noStrike" kern="1200" baseline="0">
                    <a:solidFill>
                      <a:schemeClr val="lt1"/>
                    </a:solidFill>
                    <a:latin typeface="+mn-lt"/>
                    <a:ea typeface="+mn-ea"/>
                    <a:cs typeface="+mn-cs"/>
                  </a:defRPr>
                </a:pPr>
                <a:endParaRPr lang="en-US"/>
              </a:p>
            </c:txPr>
            <c:dLblPos val="inEnd"/>
            <c:showLegendKey val="0"/>
            <c:showVal val="1"/>
            <c:showCatName val="0"/>
            <c:showSerName val="0"/>
            <c:showPercent val="1"/>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Sheet1!$E$9:$F$9</c:f>
              <c:strCache>
                <c:ptCount val="2"/>
                <c:pt idx="0">
                  <c:v>Ghanaian </c:v>
                </c:pt>
                <c:pt idx="1">
                  <c:v>Liberian</c:v>
                </c:pt>
              </c:strCache>
            </c:strRef>
          </c:cat>
          <c:val>
            <c:numRef>
              <c:f>Sheet1!$E$10:$F$10</c:f>
              <c:numCache>
                <c:formatCode>0.00%</c:formatCode>
                <c:ptCount val="2"/>
                <c:pt idx="0">
                  <c:v>0.30499999999999999</c:v>
                </c:pt>
                <c:pt idx="1">
                  <c:v>0.69499999999999995</c:v>
                </c:pt>
              </c:numCache>
            </c:numRef>
          </c:val>
          <c:extLst>
            <c:ext xmlns:c16="http://schemas.microsoft.com/office/drawing/2014/chart" uri="{C3380CC4-5D6E-409C-BE32-E72D297353CC}">
              <c16:uniqueId val="{00000004-04D3-4A24-A840-D5EC8EB97320}"/>
            </c:ext>
          </c:extLst>
        </c:ser>
        <c:dLbls>
          <c:dLblPos val="inEnd"/>
          <c:showLegendKey val="0"/>
          <c:showVal val="1"/>
          <c:showCatName val="0"/>
          <c:showSerName val="0"/>
          <c:showPercent val="0"/>
          <c:showBubbleSize val="0"/>
          <c:showLeaderLines val="1"/>
        </c:dLbls>
        <c:firstSliceAng val="0"/>
      </c:pieChart>
      <c:spPr>
        <a:noFill/>
        <a:ln>
          <a:noFill/>
        </a:ln>
        <a:effectLst/>
      </c:spPr>
    </c:plotArea>
    <c:legend>
      <c:legendPos val="t"/>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3">
  <a:schemeClr val="accent6"/>
  <a:schemeClr val="accent5"/>
  <a:schemeClr val="accent4"/>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8">
  <cs:axisTitle>
    <cs:lnRef idx="0"/>
    <cs:fillRef idx="0"/>
    <cs:effectRef idx="0"/>
    <cs:fontRef idx="minor">
      <a:schemeClr val="tx1">
        <a:lumMod val="65000"/>
        <a:lumOff val="35000"/>
      </a:schemeClr>
    </cs:fontRef>
    <cs:defRPr sz="900" kern="1200"/>
  </cs:axisTitle>
  <cs:categoryAxis>
    <cs:lnRef idx="0"/>
    <cs:fillRef idx="0"/>
    <cs:effectRef idx="0"/>
    <cs:fontRef idx="minor">
      <a:schemeClr val="tx1">
        <a:lumMod val="65000"/>
        <a:lumOff val="35000"/>
      </a:schemeClr>
    </cs:fontRef>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lt1"/>
    </cs:fontRef>
    <cs:defRPr sz="900" b="1"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tx1"/>
    </cs:fontRef>
    <cs:spPr>
      <a:solidFill>
        <a:schemeClr val="phClr"/>
      </a:solidFill>
      <a:scene3d>
        <a:camera prst="orthographicFront"/>
        <a:lightRig rig="brightRoom" dir="t"/>
      </a:scene3d>
      <a:sp3d prstMaterial="flat">
        <a:bevelT w="50800" h="101600" prst="angle"/>
        <a:contourClr>
          <a:srgbClr val="000000"/>
        </a:contourClr>
      </a:sp3d>
    </cs:spPr>
  </cs:dataPoint>
  <cs:dataPoint3D>
    <cs:lnRef idx="0"/>
    <cs:fillRef idx="0">
      <cs:styleClr val="auto"/>
    </cs:fillRef>
    <cs:effectRef idx="0"/>
    <cs:fontRef idx="minor">
      <a:schemeClr val="tx1"/>
    </cs:fontRef>
    <cs:spPr>
      <a:solidFill>
        <a:schemeClr val="phClr"/>
      </a:solidFill>
      <a:ln w="1905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fillRef idx="0">
      <cs:styleClr val="auto"/>
    </cs:fillRef>
    <cs:effectRef idx="0"/>
    <cs:fontRef idx="minor">
      <a:schemeClr val="tx1"/>
    </cs:fontRef>
    <cs:spPr>
      <a:solidFill>
        <a:schemeClr val="phClr"/>
      </a:solidFill>
      <a:ln w="9525">
        <a:solidFill>
          <a:schemeClr val="lt1"/>
        </a:solidFill>
      </a:ln>
    </cs:spPr>
  </cs:dataPointMarker>
  <cs:dataPointMarkerLayout symbol="circle" size="6"/>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1" i="0" kern="1200" cap="all" spc="50" baseline="0"/>
  </cs:title>
  <cs:trendline>
    <cs:lnRef idx="0">
      <cs:styleClr val="auto"/>
    </cs:lnRef>
    <cs:fillRef idx="0"/>
    <cs:effectRef idx="0"/>
    <cs:fontRef idx="minor">
      <a:schemeClr val="tx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61F51EC-9B9E-44A7-B1DF-C15828FE6524}" type="datetimeFigureOut">
              <a:rPr lang="en-US" smtClean="0"/>
              <a:t>2/22/2024</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F38A8A1-E2B8-4BD1-8409-EFE61EA494FD}" type="slidenum">
              <a:rPr lang="en-US" smtClean="0"/>
              <a:t>‹#›</a:t>
            </a:fld>
            <a:endParaRPr lang="en-US"/>
          </a:p>
        </p:txBody>
      </p:sp>
    </p:spTree>
    <p:extLst>
      <p:ext uri="{BB962C8B-B14F-4D97-AF65-F5344CB8AC3E}">
        <p14:creationId xmlns:p14="http://schemas.microsoft.com/office/powerpoint/2010/main" val="182640750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F38A8A1-E2B8-4BD1-8409-EFE61EA494FD}" type="slidenum">
              <a:rPr lang="en-US" smtClean="0"/>
              <a:t>7</a:t>
            </a:fld>
            <a:endParaRPr lang="en-US"/>
          </a:p>
        </p:txBody>
      </p:sp>
    </p:spTree>
    <p:extLst>
      <p:ext uri="{BB962C8B-B14F-4D97-AF65-F5344CB8AC3E}">
        <p14:creationId xmlns:p14="http://schemas.microsoft.com/office/powerpoint/2010/main" val="215064023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a:xfrm>
            <a:off x="3505200" y="6362838"/>
            <a:ext cx="2133600" cy="365125"/>
          </a:xfrm>
          <a:prstGeom prst="rect">
            <a:avLst/>
          </a:prstGeom>
        </p:spPr>
        <p:txBody>
          <a:bodyPr/>
          <a:lstStyle/>
          <a:p>
            <a:fld id="{80573E3D-9595-45A4-BB30-965568F8D5B2}" type="datetimeFigureOut">
              <a:rPr lang="en-US" smtClean="0"/>
              <a:pPr/>
              <a:t>2/22/2024</a:t>
            </a:fld>
            <a:endParaRPr lang="en-US" dirty="0"/>
          </a:p>
        </p:txBody>
      </p:sp>
      <p:sp>
        <p:nvSpPr>
          <p:cNvPr id="5" name="Footer Placeholder 4"/>
          <p:cNvSpPr>
            <a:spLocks noGrp="1"/>
          </p:cNvSpPr>
          <p:nvPr>
            <p:ph type="ftr" sz="quarter" idx="11"/>
          </p:nvPr>
        </p:nvSpPr>
        <p:spPr>
          <a:xfrm>
            <a:off x="152400" y="6388445"/>
            <a:ext cx="3124200" cy="365125"/>
          </a:xfrm>
          <a:prstGeom prst="rect">
            <a:avLst/>
          </a:prstGeom>
        </p:spPr>
        <p:txBody>
          <a:bodyPr/>
          <a:lstStyle>
            <a:lvl1pPr>
              <a:defRPr sz="1200"/>
            </a:lvl1pPr>
          </a:lstStyle>
          <a:p>
            <a:r>
              <a:rPr lang="en-US" dirty="0"/>
              <a:t>Dr. Richard Boateng richboateng@ug.edu.gh</a:t>
            </a:r>
          </a:p>
        </p:txBody>
      </p:sp>
      <p:sp>
        <p:nvSpPr>
          <p:cNvPr id="6" name="Slide Number Placeholder 5"/>
          <p:cNvSpPr>
            <a:spLocks noGrp="1"/>
          </p:cNvSpPr>
          <p:nvPr>
            <p:ph type="sldNum" sz="quarter" idx="12"/>
          </p:nvPr>
        </p:nvSpPr>
        <p:spPr>
          <a:xfrm>
            <a:off x="5410200" y="6362838"/>
            <a:ext cx="848139" cy="365125"/>
          </a:xfrm>
          <a:prstGeom prst="rect">
            <a:avLst/>
          </a:prstGeom>
        </p:spPr>
        <p:txBody>
          <a:bodyPr/>
          <a:lstStyle/>
          <a:p>
            <a:fld id="{FD3DDBF2-094B-4CA4-965C-FB22D307DBD7}" type="slidenum">
              <a:rPr lang="en-US" smtClean="0"/>
              <a:pPr/>
              <a:t>‹#›</a:t>
            </a:fld>
            <a:endParaRPr lang="en-US" dirty="0"/>
          </a:p>
        </p:txBody>
      </p:sp>
    </p:spTree>
    <p:extLst>
      <p:ext uri="{BB962C8B-B14F-4D97-AF65-F5344CB8AC3E}">
        <p14:creationId xmlns:p14="http://schemas.microsoft.com/office/powerpoint/2010/main" val="309777083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80573E3D-9595-45A4-BB30-965568F8D5B2}" type="datetimeFigureOut">
              <a:rPr lang="en-US" smtClean="0"/>
              <a:pPr/>
              <a:t>2/22/2024</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3438939" y="6356350"/>
            <a:ext cx="2133600" cy="365125"/>
          </a:xfrm>
          <a:prstGeom prst="rect">
            <a:avLst/>
          </a:prstGeom>
        </p:spPr>
        <p:txBody>
          <a:bodyPr/>
          <a:lstStyle/>
          <a:p>
            <a:fld id="{FD3DDBF2-094B-4CA4-965C-FB22D307DBD7}" type="slidenum">
              <a:rPr lang="en-US" smtClean="0"/>
              <a:pPr/>
              <a:t>‹#›</a:t>
            </a:fld>
            <a:endParaRPr lang="en-US"/>
          </a:p>
        </p:txBody>
      </p:sp>
    </p:spTree>
    <p:extLst>
      <p:ext uri="{BB962C8B-B14F-4D97-AF65-F5344CB8AC3E}">
        <p14:creationId xmlns:p14="http://schemas.microsoft.com/office/powerpoint/2010/main" val="342342320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80573E3D-9595-45A4-BB30-965568F8D5B2}" type="datetimeFigureOut">
              <a:rPr lang="en-US" smtClean="0"/>
              <a:pPr/>
              <a:t>2/22/2024</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3438939" y="6356350"/>
            <a:ext cx="2133600" cy="365125"/>
          </a:xfrm>
          <a:prstGeom prst="rect">
            <a:avLst/>
          </a:prstGeom>
        </p:spPr>
        <p:txBody>
          <a:bodyPr/>
          <a:lstStyle/>
          <a:p>
            <a:fld id="{FD3DDBF2-094B-4CA4-965C-FB22D307DBD7}" type="slidenum">
              <a:rPr lang="en-US" smtClean="0"/>
              <a:pPr/>
              <a:t>‹#›</a:t>
            </a:fld>
            <a:endParaRPr lang="en-US"/>
          </a:p>
        </p:txBody>
      </p:sp>
    </p:spTree>
    <p:extLst>
      <p:ext uri="{BB962C8B-B14F-4D97-AF65-F5344CB8AC3E}">
        <p14:creationId xmlns:p14="http://schemas.microsoft.com/office/powerpoint/2010/main" val="368610151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80573E3D-9595-45A4-BB30-965568F8D5B2}" type="datetimeFigureOut">
              <a:rPr lang="en-US" smtClean="0"/>
              <a:pPr/>
              <a:t>2/22/2024</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3438939" y="6356350"/>
            <a:ext cx="2133600" cy="365125"/>
          </a:xfrm>
          <a:prstGeom prst="rect">
            <a:avLst/>
          </a:prstGeom>
        </p:spPr>
        <p:txBody>
          <a:bodyPr/>
          <a:lstStyle/>
          <a:p>
            <a:fld id="{FD3DDBF2-094B-4CA4-965C-FB22D307DBD7}" type="slidenum">
              <a:rPr lang="en-US" smtClean="0"/>
              <a:pPr/>
              <a:t>‹#›</a:t>
            </a:fld>
            <a:endParaRPr lang="en-US"/>
          </a:p>
        </p:txBody>
      </p:sp>
    </p:spTree>
    <p:extLst>
      <p:ext uri="{BB962C8B-B14F-4D97-AF65-F5344CB8AC3E}">
        <p14:creationId xmlns:p14="http://schemas.microsoft.com/office/powerpoint/2010/main" val="335705389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80573E3D-9595-45A4-BB30-965568F8D5B2}" type="datetimeFigureOut">
              <a:rPr lang="en-US" smtClean="0"/>
              <a:pPr/>
              <a:t>2/22/2024</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3438939" y="6356350"/>
            <a:ext cx="2133600" cy="365125"/>
          </a:xfrm>
          <a:prstGeom prst="rect">
            <a:avLst/>
          </a:prstGeom>
        </p:spPr>
        <p:txBody>
          <a:bodyPr/>
          <a:lstStyle/>
          <a:p>
            <a:fld id="{FD3DDBF2-094B-4CA4-965C-FB22D307DBD7}" type="slidenum">
              <a:rPr lang="en-US" smtClean="0"/>
              <a:pPr/>
              <a:t>‹#›</a:t>
            </a:fld>
            <a:endParaRPr lang="en-US"/>
          </a:p>
        </p:txBody>
      </p:sp>
    </p:spTree>
    <p:extLst>
      <p:ext uri="{BB962C8B-B14F-4D97-AF65-F5344CB8AC3E}">
        <p14:creationId xmlns:p14="http://schemas.microsoft.com/office/powerpoint/2010/main" val="412219607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a:xfrm>
            <a:off x="457200" y="6356350"/>
            <a:ext cx="2133600" cy="365125"/>
          </a:xfrm>
          <a:prstGeom prst="rect">
            <a:avLst/>
          </a:prstGeom>
        </p:spPr>
        <p:txBody>
          <a:bodyPr/>
          <a:lstStyle/>
          <a:p>
            <a:fld id="{80573E3D-9595-45A4-BB30-965568F8D5B2}" type="datetimeFigureOut">
              <a:rPr lang="en-US" smtClean="0"/>
              <a:pPr/>
              <a:t>2/22/2024</a:t>
            </a:fld>
            <a:endParaRPr lang="en-US"/>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US"/>
          </a:p>
        </p:txBody>
      </p:sp>
      <p:sp>
        <p:nvSpPr>
          <p:cNvPr id="7" name="Slide Number Placeholder 6"/>
          <p:cNvSpPr>
            <a:spLocks noGrp="1"/>
          </p:cNvSpPr>
          <p:nvPr>
            <p:ph type="sldNum" sz="quarter" idx="12"/>
          </p:nvPr>
        </p:nvSpPr>
        <p:spPr>
          <a:xfrm>
            <a:off x="3438939" y="6356350"/>
            <a:ext cx="2133600" cy="365125"/>
          </a:xfrm>
          <a:prstGeom prst="rect">
            <a:avLst/>
          </a:prstGeom>
        </p:spPr>
        <p:txBody>
          <a:bodyPr/>
          <a:lstStyle/>
          <a:p>
            <a:fld id="{FD3DDBF2-094B-4CA4-965C-FB22D307DBD7}" type="slidenum">
              <a:rPr lang="en-US" smtClean="0"/>
              <a:pPr/>
              <a:t>‹#›</a:t>
            </a:fld>
            <a:endParaRPr lang="en-US"/>
          </a:p>
        </p:txBody>
      </p:sp>
    </p:spTree>
    <p:extLst>
      <p:ext uri="{BB962C8B-B14F-4D97-AF65-F5344CB8AC3E}">
        <p14:creationId xmlns:p14="http://schemas.microsoft.com/office/powerpoint/2010/main" val="114052958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a:xfrm>
            <a:off x="457200" y="6356350"/>
            <a:ext cx="2133600" cy="365125"/>
          </a:xfrm>
          <a:prstGeom prst="rect">
            <a:avLst/>
          </a:prstGeom>
        </p:spPr>
        <p:txBody>
          <a:bodyPr/>
          <a:lstStyle/>
          <a:p>
            <a:fld id="{80573E3D-9595-45A4-BB30-965568F8D5B2}" type="datetimeFigureOut">
              <a:rPr lang="en-US" smtClean="0"/>
              <a:pPr/>
              <a:t>2/22/2024</a:t>
            </a:fld>
            <a:endParaRPr lang="en-US"/>
          </a:p>
        </p:txBody>
      </p:sp>
      <p:sp>
        <p:nvSpPr>
          <p:cNvPr id="8" name="Footer Placeholder 7"/>
          <p:cNvSpPr>
            <a:spLocks noGrp="1"/>
          </p:cNvSpPr>
          <p:nvPr>
            <p:ph type="ftr" sz="quarter" idx="11"/>
          </p:nvPr>
        </p:nvSpPr>
        <p:spPr>
          <a:xfrm>
            <a:off x="3124200" y="6356350"/>
            <a:ext cx="2895600" cy="365125"/>
          </a:xfrm>
          <a:prstGeom prst="rect">
            <a:avLst/>
          </a:prstGeom>
        </p:spPr>
        <p:txBody>
          <a:bodyPr/>
          <a:lstStyle/>
          <a:p>
            <a:endParaRPr lang="en-US"/>
          </a:p>
        </p:txBody>
      </p:sp>
      <p:sp>
        <p:nvSpPr>
          <p:cNvPr id="9" name="Slide Number Placeholder 8"/>
          <p:cNvSpPr>
            <a:spLocks noGrp="1"/>
          </p:cNvSpPr>
          <p:nvPr>
            <p:ph type="sldNum" sz="quarter" idx="12"/>
          </p:nvPr>
        </p:nvSpPr>
        <p:spPr>
          <a:xfrm>
            <a:off x="3438939" y="6356350"/>
            <a:ext cx="2133600" cy="365125"/>
          </a:xfrm>
          <a:prstGeom prst="rect">
            <a:avLst/>
          </a:prstGeom>
        </p:spPr>
        <p:txBody>
          <a:bodyPr/>
          <a:lstStyle/>
          <a:p>
            <a:fld id="{FD3DDBF2-094B-4CA4-965C-FB22D307DBD7}" type="slidenum">
              <a:rPr lang="en-US" smtClean="0"/>
              <a:pPr/>
              <a:t>‹#›</a:t>
            </a:fld>
            <a:endParaRPr lang="en-US"/>
          </a:p>
        </p:txBody>
      </p:sp>
    </p:spTree>
    <p:extLst>
      <p:ext uri="{BB962C8B-B14F-4D97-AF65-F5344CB8AC3E}">
        <p14:creationId xmlns:p14="http://schemas.microsoft.com/office/powerpoint/2010/main" val="161845812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a:xfrm>
            <a:off x="457200" y="6356350"/>
            <a:ext cx="2133600" cy="365125"/>
          </a:xfrm>
          <a:prstGeom prst="rect">
            <a:avLst/>
          </a:prstGeom>
        </p:spPr>
        <p:txBody>
          <a:bodyPr/>
          <a:lstStyle/>
          <a:p>
            <a:fld id="{80573E3D-9595-45A4-BB30-965568F8D5B2}" type="datetimeFigureOut">
              <a:rPr lang="en-US" smtClean="0"/>
              <a:pPr/>
              <a:t>2/22/2024</a:t>
            </a:fld>
            <a:endParaRPr lang="en-US"/>
          </a:p>
        </p:txBody>
      </p:sp>
      <p:sp>
        <p:nvSpPr>
          <p:cNvPr id="4" name="Footer Placeholder 3"/>
          <p:cNvSpPr>
            <a:spLocks noGrp="1"/>
          </p:cNvSpPr>
          <p:nvPr>
            <p:ph type="ftr" sz="quarter" idx="11"/>
          </p:nvPr>
        </p:nvSpPr>
        <p:spPr>
          <a:xfrm>
            <a:off x="3124200" y="6356350"/>
            <a:ext cx="2895600" cy="365125"/>
          </a:xfrm>
          <a:prstGeom prst="rect">
            <a:avLst/>
          </a:prstGeom>
        </p:spPr>
        <p:txBody>
          <a:bodyPr/>
          <a:lstStyle/>
          <a:p>
            <a:endParaRPr lang="en-US"/>
          </a:p>
        </p:txBody>
      </p:sp>
      <p:sp>
        <p:nvSpPr>
          <p:cNvPr id="5" name="Slide Number Placeholder 4"/>
          <p:cNvSpPr>
            <a:spLocks noGrp="1"/>
          </p:cNvSpPr>
          <p:nvPr>
            <p:ph type="sldNum" sz="quarter" idx="12"/>
          </p:nvPr>
        </p:nvSpPr>
        <p:spPr>
          <a:xfrm>
            <a:off x="3438939" y="6356350"/>
            <a:ext cx="2133600" cy="365125"/>
          </a:xfrm>
          <a:prstGeom prst="rect">
            <a:avLst/>
          </a:prstGeom>
        </p:spPr>
        <p:txBody>
          <a:bodyPr/>
          <a:lstStyle/>
          <a:p>
            <a:fld id="{FD3DDBF2-094B-4CA4-965C-FB22D307DBD7}" type="slidenum">
              <a:rPr lang="en-US" smtClean="0"/>
              <a:pPr/>
              <a:t>‹#›</a:t>
            </a:fld>
            <a:endParaRPr lang="en-US"/>
          </a:p>
        </p:txBody>
      </p:sp>
    </p:spTree>
    <p:extLst>
      <p:ext uri="{BB962C8B-B14F-4D97-AF65-F5344CB8AC3E}">
        <p14:creationId xmlns:p14="http://schemas.microsoft.com/office/powerpoint/2010/main" val="8654953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57200" y="6356350"/>
            <a:ext cx="2133600" cy="365125"/>
          </a:xfrm>
          <a:prstGeom prst="rect">
            <a:avLst/>
          </a:prstGeom>
        </p:spPr>
        <p:txBody>
          <a:bodyPr/>
          <a:lstStyle/>
          <a:p>
            <a:fld id="{80573E3D-9595-45A4-BB30-965568F8D5B2}" type="datetimeFigureOut">
              <a:rPr lang="en-US" smtClean="0"/>
              <a:pPr/>
              <a:t>2/22/2024</a:t>
            </a:fld>
            <a:endParaRPr lang="en-US"/>
          </a:p>
        </p:txBody>
      </p:sp>
      <p:sp>
        <p:nvSpPr>
          <p:cNvPr id="3" name="Footer Placeholder 2"/>
          <p:cNvSpPr>
            <a:spLocks noGrp="1"/>
          </p:cNvSpPr>
          <p:nvPr>
            <p:ph type="ftr" sz="quarter" idx="11"/>
          </p:nvPr>
        </p:nvSpPr>
        <p:spPr>
          <a:xfrm>
            <a:off x="3124200" y="6356350"/>
            <a:ext cx="2895600" cy="365125"/>
          </a:xfrm>
          <a:prstGeom prst="rect">
            <a:avLst/>
          </a:prstGeom>
        </p:spPr>
        <p:txBody>
          <a:bodyPr/>
          <a:lstStyle/>
          <a:p>
            <a:endParaRPr lang="en-US"/>
          </a:p>
        </p:txBody>
      </p:sp>
      <p:sp>
        <p:nvSpPr>
          <p:cNvPr id="4" name="Slide Number Placeholder 3"/>
          <p:cNvSpPr>
            <a:spLocks noGrp="1"/>
          </p:cNvSpPr>
          <p:nvPr>
            <p:ph type="sldNum" sz="quarter" idx="12"/>
          </p:nvPr>
        </p:nvSpPr>
        <p:spPr>
          <a:xfrm>
            <a:off x="3438939" y="6356350"/>
            <a:ext cx="2133600" cy="365125"/>
          </a:xfrm>
          <a:prstGeom prst="rect">
            <a:avLst/>
          </a:prstGeom>
        </p:spPr>
        <p:txBody>
          <a:bodyPr/>
          <a:lstStyle/>
          <a:p>
            <a:fld id="{FD3DDBF2-094B-4CA4-965C-FB22D307DBD7}" type="slidenum">
              <a:rPr lang="en-US" smtClean="0"/>
              <a:pPr/>
              <a:t>‹#›</a:t>
            </a:fld>
            <a:endParaRPr lang="en-US"/>
          </a:p>
        </p:txBody>
      </p:sp>
    </p:spTree>
    <p:extLst>
      <p:ext uri="{BB962C8B-B14F-4D97-AF65-F5344CB8AC3E}">
        <p14:creationId xmlns:p14="http://schemas.microsoft.com/office/powerpoint/2010/main" val="145484542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p>
            <a:fld id="{80573E3D-9595-45A4-BB30-965568F8D5B2}" type="datetimeFigureOut">
              <a:rPr lang="en-US" smtClean="0"/>
              <a:pPr/>
              <a:t>2/22/2024</a:t>
            </a:fld>
            <a:endParaRPr lang="en-US"/>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US"/>
          </a:p>
        </p:txBody>
      </p:sp>
      <p:sp>
        <p:nvSpPr>
          <p:cNvPr id="7" name="Slide Number Placeholder 6"/>
          <p:cNvSpPr>
            <a:spLocks noGrp="1"/>
          </p:cNvSpPr>
          <p:nvPr>
            <p:ph type="sldNum" sz="quarter" idx="12"/>
          </p:nvPr>
        </p:nvSpPr>
        <p:spPr>
          <a:xfrm>
            <a:off x="3438939" y="6356350"/>
            <a:ext cx="2133600" cy="365125"/>
          </a:xfrm>
          <a:prstGeom prst="rect">
            <a:avLst/>
          </a:prstGeom>
        </p:spPr>
        <p:txBody>
          <a:bodyPr/>
          <a:lstStyle/>
          <a:p>
            <a:fld id="{FD3DDBF2-094B-4CA4-965C-FB22D307DBD7}" type="slidenum">
              <a:rPr lang="en-US" smtClean="0"/>
              <a:pPr/>
              <a:t>‹#›</a:t>
            </a:fld>
            <a:endParaRPr lang="en-US"/>
          </a:p>
        </p:txBody>
      </p:sp>
    </p:spTree>
    <p:extLst>
      <p:ext uri="{BB962C8B-B14F-4D97-AF65-F5344CB8AC3E}">
        <p14:creationId xmlns:p14="http://schemas.microsoft.com/office/powerpoint/2010/main" val="132054635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p>
            <a:fld id="{80573E3D-9595-45A4-BB30-965568F8D5B2}" type="datetimeFigureOut">
              <a:rPr lang="en-US" smtClean="0"/>
              <a:pPr/>
              <a:t>2/22/2024</a:t>
            </a:fld>
            <a:endParaRPr lang="en-US"/>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US"/>
          </a:p>
        </p:txBody>
      </p:sp>
      <p:sp>
        <p:nvSpPr>
          <p:cNvPr id="7" name="Slide Number Placeholder 6"/>
          <p:cNvSpPr>
            <a:spLocks noGrp="1"/>
          </p:cNvSpPr>
          <p:nvPr>
            <p:ph type="sldNum" sz="quarter" idx="12"/>
          </p:nvPr>
        </p:nvSpPr>
        <p:spPr>
          <a:xfrm>
            <a:off x="3438939" y="6356350"/>
            <a:ext cx="2133600" cy="365125"/>
          </a:xfrm>
          <a:prstGeom prst="rect">
            <a:avLst/>
          </a:prstGeom>
        </p:spPr>
        <p:txBody>
          <a:bodyPr/>
          <a:lstStyle/>
          <a:p>
            <a:fld id="{FD3DDBF2-094B-4CA4-965C-FB22D307DBD7}" type="slidenum">
              <a:rPr lang="en-US" smtClean="0"/>
              <a:pPr/>
              <a:t>‹#›</a:t>
            </a:fld>
            <a:endParaRPr lang="en-US"/>
          </a:p>
        </p:txBody>
      </p:sp>
    </p:spTree>
    <p:extLst>
      <p:ext uri="{BB962C8B-B14F-4D97-AF65-F5344CB8AC3E}">
        <p14:creationId xmlns:p14="http://schemas.microsoft.com/office/powerpoint/2010/main" val="368497057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lum/>
          </a:blip>
          <a:srcRect/>
          <a:stretch>
            <a:fillRect/>
          </a:stretch>
        </a:blipFill>
        <a:effectLst/>
      </p:bgPr>
    </p:bg>
    <p:spTree>
      <p:nvGrpSpPr>
        <p:cNvPr id="1" name=""/>
        <p:cNvGrpSpPr/>
        <p:nvPr/>
      </p:nvGrpSpPr>
      <p:grpSpPr>
        <a:xfrm>
          <a:off x="0" y="0"/>
          <a:ext cx="0" cy="0"/>
          <a:chOff x="0" y="0"/>
          <a:chExt cx="0" cy="0"/>
        </a:xfrm>
      </p:grpSpPr>
      <p:pic>
        <p:nvPicPr>
          <p:cNvPr id="7" name="Picture 6"/>
          <p:cNvPicPr>
            <a:picLocks noChangeAspect="1"/>
          </p:cNvPicPr>
          <p:nvPr/>
        </p:nvPicPr>
        <p:blipFill>
          <a:blip r:embed="rId14"/>
          <a:stretch>
            <a:fillRect/>
          </a:stretch>
        </p:blipFill>
        <p:spPr>
          <a:xfrm>
            <a:off x="6095995" y="6126163"/>
            <a:ext cx="3048006" cy="662574"/>
          </a:xfrm>
          <a:prstGeom prst="rect">
            <a:avLst/>
          </a:prstGeom>
        </p:spPr>
      </p:pic>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Date Placeholder 3"/>
          <p:cNvSpPr>
            <a:spLocks noGrp="1"/>
          </p:cNvSpPr>
          <p:nvPr>
            <p:ph type="dt" sz="half" idx="2"/>
          </p:nvPr>
        </p:nvSpPr>
        <p:spPr>
          <a:xfrm>
            <a:off x="3505200" y="6362838"/>
            <a:ext cx="2133600" cy="365125"/>
          </a:xfrm>
          <a:prstGeom prst="rect">
            <a:avLst/>
          </a:prstGeom>
        </p:spPr>
        <p:txBody>
          <a:bodyPr/>
          <a:lstStyle>
            <a:lvl1pPr>
              <a:defRPr sz="1400"/>
            </a:lvl1pPr>
          </a:lstStyle>
          <a:p>
            <a:fld id="{80573E3D-9595-45A4-BB30-965568F8D5B2}" type="datetimeFigureOut">
              <a:rPr lang="en-US" smtClean="0"/>
              <a:pPr/>
              <a:t>2/22/2024</a:t>
            </a:fld>
            <a:endParaRPr lang="en-US"/>
          </a:p>
        </p:txBody>
      </p:sp>
      <p:sp>
        <p:nvSpPr>
          <p:cNvPr id="9" name="Footer Placeholder 4"/>
          <p:cNvSpPr>
            <a:spLocks noGrp="1"/>
          </p:cNvSpPr>
          <p:nvPr>
            <p:ph type="ftr" sz="quarter" idx="3"/>
          </p:nvPr>
        </p:nvSpPr>
        <p:spPr>
          <a:xfrm>
            <a:off x="152400" y="6388445"/>
            <a:ext cx="3124200" cy="365125"/>
          </a:xfrm>
          <a:prstGeom prst="rect">
            <a:avLst/>
          </a:prstGeom>
        </p:spPr>
        <p:txBody>
          <a:bodyPr/>
          <a:lstStyle>
            <a:lvl1pPr>
              <a:defRPr sz="1200"/>
            </a:lvl1pPr>
          </a:lstStyle>
          <a:p>
            <a:r>
              <a:rPr lang="en-US" dirty="0"/>
              <a:t>Dr. Richard Boateng richboateng@ug.edu.gh</a:t>
            </a:r>
          </a:p>
        </p:txBody>
      </p:sp>
      <p:sp>
        <p:nvSpPr>
          <p:cNvPr id="10" name="Slide Number Placeholder 5"/>
          <p:cNvSpPr>
            <a:spLocks noGrp="1"/>
          </p:cNvSpPr>
          <p:nvPr>
            <p:ph type="sldNum" sz="quarter" idx="4"/>
          </p:nvPr>
        </p:nvSpPr>
        <p:spPr>
          <a:xfrm>
            <a:off x="5410200" y="6362838"/>
            <a:ext cx="848139" cy="365125"/>
          </a:xfrm>
          <a:prstGeom prst="rect">
            <a:avLst/>
          </a:prstGeom>
        </p:spPr>
        <p:txBody>
          <a:bodyPr/>
          <a:lstStyle>
            <a:lvl1pPr>
              <a:defRPr sz="1400"/>
            </a:lvl1pPr>
          </a:lstStyle>
          <a:p>
            <a:fld id="{FD3DDBF2-094B-4CA4-965C-FB22D307DBD7}" type="slidenum">
              <a:rPr lang="en-US" smtClean="0"/>
              <a:pPr/>
              <a:t>‹#›</a:t>
            </a:fld>
            <a:endParaRPr lang="en-US"/>
          </a:p>
        </p:txBody>
      </p:sp>
    </p:spTree>
    <p:extLst>
      <p:ext uri="{BB962C8B-B14F-4D97-AF65-F5344CB8AC3E}">
        <p14:creationId xmlns:p14="http://schemas.microsoft.com/office/powerpoint/2010/main" val="209732901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bg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0" y="304799"/>
            <a:ext cx="8904439" cy="1752601"/>
          </a:xfrm>
        </p:spPr>
        <p:txBody>
          <a:bodyPr>
            <a:normAutofit fontScale="90000"/>
          </a:bodyPr>
          <a:lstStyle/>
          <a:p>
            <a:r>
              <a:rPr lang="en-GB" sz="4800" b="1" dirty="0">
                <a:latin typeface="Times New Roman" panose="02020603050405020304" pitchFamily="18" charset="0"/>
                <a:cs typeface="Times New Roman" panose="02020603050405020304" pitchFamily="18" charset="0"/>
              </a:rPr>
              <a:t/>
            </a:r>
            <a:br>
              <a:rPr lang="en-GB" sz="4800" b="1" dirty="0">
                <a:latin typeface="Times New Roman" panose="02020603050405020304" pitchFamily="18" charset="0"/>
                <a:cs typeface="Times New Roman" panose="02020603050405020304" pitchFamily="18" charset="0"/>
              </a:rPr>
            </a:br>
            <a:r>
              <a:rPr lang="en-US" dirty="0" smtClean="0">
                <a:latin typeface="Times New Roman" panose="02020603050405020304" pitchFamily="18" charset="0"/>
                <a:cs typeface="Times New Roman" panose="02020603050405020304" pitchFamily="18" charset="0"/>
              </a:rPr>
              <a:t>Local Integration and Identity of Liberians in Ghana</a:t>
            </a:r>
            <a:r>
              <a:rPr lang="en-GB" sz="3200" b="1" dirty="0" smtClean="0">
                <a:latin typeface="Times New Roman" panose="02020603050405020304" pitchFamily="18" charset="0"/>
                <a:cs typeface="Times New Roman" panose="02020603050405020304" pitchFamily="18" charset="0"/>
              </a:rPr>
              <a:t>.</a:t>
            </a:r>
            <a:endParaRPr lang="en-GB" sz="3200" dirty="0">
              <a:latin typeface="Times New Roman" panose="02020603050405020304" pitchFamily="18" charset="0"/>
              <a:cs typeface="Times New Roman" panose="02020603050405020304" pitchFamily="18" charset="0"/>
            </a:endParaRPr>
          </a:p>
        </p:txBody>
      </p:sp>
      <p:sp>
        <p:nvSpPr>
          <p:cNvPr id="5" name="Rectangle 4"/>
          <p:cNvSpPr/>
          <p:nvPr/>
        </p:nvSpPr>
        <p:spPr>
          <a:xfrm>
            <a:off x="1974376" y="4844956"/>
            <a:ext cx="6781800" cy="3048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p:cNvSpPr/>
          <p:nvPr/>
        </p:nvSpPr>
        <p:spPr>
          <a:xfrm>
            <a:off x="1981200" y="5715000"/>
            <a:ext cx="6477000" cy="3810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p:cNvSpPr txBox="1"/>
          <p:nvPr/>
        </p:nvSpPr>
        <p:spPr>
          <a:xfrm>
            <a:off x="265628" y="2455985"/>
            <a:ext cx="8664879" cy="1015663"/>
          </a:xfrm>
          <a:prstGeom prst="rect">
            <a:avLst/>
          </a:prstGeom>
          <a:noFill/>
        </p:spPr>
        <p:txBody>
          <a:bodyPr wrap="square" rtlCol="0">
            <a:spAutoFit/>
          </a:bodyPr>
          <a:lstStyle/>
          <a:p>
            <a:pPr algn="ctr"/>
            <a:r>
              <a:rPr lang="en-US" sz="2000" b="1" dirty="0">
                <a:solidFill>
                  <a:schemeClr val="accent1">
                    <a:lumMod val="20000"/>
                    <a:lumOff val="80000"/>
                  </a:schemeClr>
                </a:solidFill>
                <a:latin typeface="Times New Roman" panose="02020603050405020304" pitchFamily="18" charset="0"/>
                <a:cs typeface="Times New Roman" panose="02020603050405020304" pitchFamily="18" charset="0"/>
              </a:rPr>
              <a:t>By </a:t>
            </a:r>
          </a:p>
          <a:p>
            <a:pPr algn="ctr"/>
            <a:r>
              <a:rPr lang="en-US" sz="2000" b="1" dirty="0" smtClean="0">
                <a:solidFill>
                  <a:schemeClr val="accent1">
                    <a:lumMod val="20000"/>
                    <a:lumOff val="80000"/>
                  </a:schemeClr>
                </a:solidFill>
                <a:latin typeface="Times New Roman" panose="02020603050405020304" pitchFamily="18" charset="0"/>
                <a:cs typeface="Times New Roman" panose="02020603050405020304" pitchFamily="18" charset="0"/>
              </a:rPr>
              <a:t>Sarah </a:t>
            </a:r>
            <a:r>
              <a:rPr lang="en-US" sz="2000" b="1" dirty="0" err="1" smtClean="0">
                <a:solidFill>
                  <a:schemeClr val="accent1">
                    <a:lumMod val="20000"/>
                    <a:lumOff val="80000"/>
                  </a:schemeClr>
                </a:solidFill>
                <a:latin typeface="Times New Roman" panose="02020603050405020304" pitchFamily="18" charset="0"/>
                <a:cs typeface="Times New Roman" panose="02020603050405020304" pitchFamily="18" charset="0"/>
              </a:rPr>
              <a:t>Bemmah</a:t>
            </a:r>
            <a:r>
              <a:rPr lang="en-US" sz="2000" b="1" dirty="0" smtClean="0">
                <a:solidFill>
                  <a:schemeClr val="accent1">
                    <a:lumMod val="20000"/>
                    <a:lumOff val="80000"/>
                  </a:schemeClr>
                </a:solidFill>
                <a:latin typeface="Times New Roman" panose="02020603050405020304" pitchFamily="18" charset="0"/>
                <a:cs typeface="Times New Roman" panose="02020603050405020304" pitchFamily="18" charset="0"/>
              </a:rPr>
              <a:t> </a:t>
            </a:r>
            <a:r>
              <a:rPr lang="en-US" sz="2000" b="1" dirty="0" err="1" smtClean="0">
                <a:solidFill>
                  <a:schemeClr val="accent1">
                    <a:lumMod val="20000"/>
                    <a:lumOff val="80000"/>
                  </a:schemeClr>
                </a:solidFill>
                <a:latin typeface="Times New Roman" panose="02020603050405020304" pitchFamily="18" charset="0"/>
                <a:cs typeface="Times New Roman" panose="02020603050405020304" pitchFamily="18" charset="0"/>
              </a:rPr>
              <a:t>Nyarko</a:t>
            </a:r>
            <a:endParaRPr lang="en-US" sz="2000" b="1" dirty="0">
              <a:solidFill>
                <a:schemeClr val="accent1">
                  <a:lumMod val="20000"/>
                  <a:lumOff val="80000"/>
                </a:schemeClr>
              </a:solidFill>
              <a:latin typeface="Times New Roman" panose="02020603050405020304" pitchFamily="18" charset="0"/>
              <a:cs typeface="Times New Roman" panose="02020603050405020304" pitchFamily="18" charset="0"/>
            </a:endParaRPr>
          </a:p>
          <a:p>
            <a:pPr algn="ctr"/>
            <a:endParaRPr lang="en-US" sz="2000" dirty="0">
              <a:solidFill>
                <a:schemeClr val="bg1"/>
              </a:solidFill>
              <a:latin typeface="Times New Roman" panose="02020603050405020304" pitchFamily="18" charset="0"/>
              <a:cs typeface="Times New Roman" panose="02020603050405020304" pitchFamily="18" charset="0"/>
            </a:endParaRPr>
          </a:p>
        </p:txBody>
      </p:sp>
      <p:sp>
        <p:nvSpPr>
          <p:cNvPr id="9" name="Rectangle 8"/>
          <p:cNvSpPr/>
          <p:nvPr/>
        </p:nvSpPr>
        <p:spPr>
          <a:xfrm>
            <a:off x="1740567" y="3584253"/>
            <a:ext cx="5638800" cy="400110"/>
          </a:xfrm>
          <a:prstGeom prst="rect">
            <a:avLst/>
          </a:prstGeom>
        </p:spPr>
        <p:txBody>
          <a:bodyPr wrap="square">
            <a:spAutoFit/>
          </a:bodyPr>
          <a:lstStyle/>
          <a:p>
            <a:pPr algn="ctr"/>
            <a:r>
              <a:rPr lang="en-US" sz="2000" dirty="0">
                <a:solidFill>
                  <a:schemeClr val="bg1"/>
                </a:solidFill>
                <a:latin typeface="Times New Roman" panose="02020603050405020304" pitchFamily="18" charset="0"/>
                <a:cs typeface="Times New Roman" panose="02020603050405020304" pitchFamily="18" charset="0"/>
              </a:rPr>
              <a:t>Centre for Migration </a:t>
            </a:r>
            <a:r>
              <a:rPr lang="en-US" sz="2000" dirty="0" smtClean="0">
                <a:solidFill>
                  <a:schemeClr val="bg1"/>
                </a:solidFill>
                <a:latin typeface="Times New Roman" panose="02020603050405020304" pitchFamily="18" charset="0"/>
                <a:cs typeface="Times New Roman" panose="02020603050405020304" pitchFamily="18" charset="0"/>
              </a:rPr>
              <a:t>Studies</a:t>
            </a:r>
            <a:endParaRPr lang="en-US" sz="2000" dirty="0">
              <a:solidFill>
                <a:schemeClr val="bg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92069292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000" b="1" dirty="0" smtClean="0">
                <a:solidFill>
                  <a:prstClr val="white"/>
                </a:solidFill>
              </a:rPr>
              <a:t>Differences </a:t>
            </a:r>
            <a:r>
              <a:rPr lang="en-US" sz="2000" b="1" dirty="0">
                <a:solidFill>
                  <a:prstClr val="white"/>
                </a:solidFill>
              </a:rPr>
              <a:t>in self-identity among the different </a:t>
            </a:r>
            <a:r>
              <a:rPr lang="en-US" sz="2000" b="1" dirty="0" smtClean="0">
                <a:solidFill>
                  <a:prstClr val="white"/>
                </a:solidFill>
              </a:rPr>
              <a:t>generations</a:t>
            </a:r>
            <a:endParaRPr lang="en-GB" dirty="0"/>
          </a:p>
        </p:txBody>
      </p:sp>
      <p:sp>
        <p:nvSpPr>
          <p:cNvPr id="3" name="Content Placeholder 2"/>
          <p:cNvSpPr>
            <a:spLocks noGrp="1"/>
          </p:cNvSpPr>
          <p:nvPr>
            <p:ph idx="1"/>
          </p:nvPr>
        </p:nvSpPr>
        <p:spPr>
          <a:xfrm>
            <a:off x="0" y="1600200"/>
            <a:ext cx="9144000" cy="5257800"/>
          </a:xfrm>
        </p:spPr>
        <p:txBody>
          <a:bodyPr>
            <a:normAutofit/>
          </a:bodyPr>
          <a:lstStyle/>
          <a:p>
            <a:pPr marL="0" indent="0" algn="ctr">
              <a:lnSpc>
                <a:spcPct val="107000"/>
              </a:lnSpc>
              <a:spcAft>
                <a:spcPts val="800"/>
              </a:spcAft>
              <a:buNone/>
            </a:pPr>
            <a:r>
              <a:rPr lang="en-GB" sz="1600" b="1" dirty="0" smtClean="0"/>
              <a:t>Association between Generations and Identity                 </a:t>
            </a:r>
          </a:p>
          <a:p>
            <a:endParaRPr lang="en-GB" sz="1600" dirty="0"/>
          </a:p>
        </p:txBody>
      </p:sp>
      <p:graphicFrame>
        <p:nvGraphicFramePr>
          <p:cNvPr id="5" name="Table 4"/>
          <p:cNvGraphicFramePr>
            <a:graphicFrameLocks noGrp="1"/>
          </p:cNvGraphicFramePr>
          <p:nvPr>
            <p:extLst>
              <p:ext uri="{D42A27DB-BD31-4B8C-83A1-F6EECF244321}">
                <p14:modId xmlns:p14="http://schemas.microsoft.com/office/powerpoint/2010/main" val="4081209263"/>
              </p:ext>
            </p:extLst>
          </p:nvPr>
        </p:nvGraphicFramePr>
        <p:xfrm>
          <a:off x="0" y="1905000"/>
          <a:ext cx="8686800" cy="4190998"/>
        </p:xfrm>
        <a:graphic>
          <a:graphicData uri="http://schemas.openxmlformats.org/drawingml/2006/table">
            <a:tbl>
              <a:tblPr firstRow="1" firstCol="1" bandRow="1">
                <a:tableStyleId>{5C22544A-7EE6-4342-B048-85BDC9FD1C3A}</a:tableStyleId>
              </a:tblPr>
              <a:tblGrid>
                <a:gridCol w="2544746">
                  <a:extLst>
                    <a:ext uri="{9D8B030D-6E8A-4147-A177-3AD203B41FA5}">
                      <a16:colId xmlns:a16="http://schemas.microsoft.com/office/drawing/2014/main" val="4292435952"/>
                    </a:ext>
                  </a:extLst>
                </a:gridCol>
                <a:gridCol w="2378094">
                  <a:extLst>
                    <a:ext uri="{9D8B030D-6E8A-4147-A177-3AD203B41FA5}">
                      <a16:colId xmlns:a16="http://schemas.microsoft.com/office/drawing/2014/main" val="2337611084"/>
                    </a:ext>
                  </a:extLst>
                </a:gridCol>
                <a:gridCol w="2378094">
                  <a:extLst>
                    <a:ext uri="{9D8B030D-6E8A-4147-A177-3AD203B41FA5}">
                      <a16:colId xmlns:a16="http://schemas.microsoft.com/office/drawing/2014/main" val="3776328873"/>
                    </a:ext>
                  </a:extLst>
                </a:gridCol>
                <a:gridCol w="1385866">
                  <a:extLst>
                    <a:ext uri="{9D8B030D-6E8A-4147-A177-3AD203B41FA5}">
                      <a16:colId xmlns:a16="http://schemas.microsoft.com/office/drawing/2014/main" val="1856385934"/>
                    </a:ext>
                  </a:extLst>
                </a:gridCol>
              </a:tblGrid>
              <a:tr h="647167">
                <a:tc rowSpan="2">
                  <a:txBody>
                    <a:bodyPr/>
                    <a:lstStyle/>
                    <a:p>
                      <a:pPr>
                        <a:lnSpc>
                          <a:spcPct val="115000"/>
                        </a:lnSpc>
                        <a:spcAft>
                          <a:spcPts val="0"/>
                        </a:spcAft>
                      </a:pPr>
                      <a:r>
                        <a:rPr lang="en-GB" sz="1200" dirty="0">
                          <a:effectLst/>
                        </a:rPr>
                        <a:t> </a:t>
                      </a:r>
                      <a:endParaRPr lang="en-GB" sz="1100" dirty="0">
                        <a:effectLst/>
                      </a:endParaRPr>
                    </a:p>
                    <a:p>
                      <a:pPr>
                        <a:lnSpc>
                          <a:spcPct val="115000"/>
                        </a:lnSpc>
                        <a:spcAft>
                          <a:spcPts val="0"/>
                        </a:spcAft>
                      </a:pPr>
                      <a:r>
                        <a:rPr lang="en-GB" sz="1200" dirty="0">
                          <a:effectLst/>
                        </a:rPr>
                        <a:t>Generations</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gridSpan="3">
                  <a:txBody>
                    <a:bodyPr/>
                    <a:lstStyle/>
                    <a:p>
                      <a:pPr algn="ctr">
                        <a:lnSpc>
                          <a:spcPct val="115000"/>
                        </a:lnSpc>
                        <a:spcAft>
                          <a:spcPts val="0"/>
                        </a:spcAft>
                      </a:pPr>
                      <a:r>
                        <a:rPr lang="en-GB" sz="1200" dirty="0">
                          <a:effectLst/>
                        </a:rPr>
                        <a:t>Identity</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1460404248"/>
                  </a:ext>
                </a:extLst>
              </a:tr>
              <a:tr h="647167">
                <a:tc vMerge="1">
                  <a:txBody>
                    <a:bodyPr/>
                    <a:lstStyle/>
                    <a:p>
                      <a:endParaRPr lang="en-GB"/>
                    </a:p>
                  </a:txBody>
                  <a:tcPr/>
                </a:tc>
                <a:tc>
                  <a:txBody>
                    <a:bodyPr/>
                    <a:lstStyle/>
                    <a:p>
                      <a:pPr algn="ctr">
                        <a:lnSpc>
                          <a:spcPct val="115000"/>
                        </a:lnSpc>
                        <a:spcAft>
                          <a:spcPts val="0"/>
                        </a:spcAft>
                      </a:pPr>
                      <a:r>
                        <a:rPr lang="en-GB" sz="1200">
                          <a:effectLst/>
                        </a:rPr>
                        <a:t>Liberian</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algn="ctr">
                        <a:lnSpc>
                          <a:spcPct val="115000"/>
                        </a:lnSpc>
                        <a:spcAft>
                          <a:spcPts val="0"/>
                        </a:spcAft>
                      </a:pPr>
                      <a:r>
                        <a:rPr lang="en-GB" sz="1200">
                          <a:effectLst/>
                        </a:rPr>
                        <a:t>Ghanaian</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a:lnSpc>
                          <a:spcPct val="115000"/>
                        </a:lnSpc>
                        <a:spcAft>
                          <a:spcPts val="0"/>
                        </a:spcAft>
                      </a:pPr>
                      <a:r>
                        <a:rPr lang="en-GB" sz="1200" dirty="0">
                          <a:effectLst/>
                        </a:rPr>
                        <a:t>Total</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extLst>
                  <a:ext uri="{0D108BD9-81ED-4DB2-BD59-A6C34878D82A}">
                    <a16:rowId xmlns:a16="http://schemas.microsoft.com/office/drawing/2014/main" val="474047444"/>
                  </a:ext>
                </a:extLst>
              </a:tr>
              <a:tr h="647167">
                <a:tc>
                  <a:txBody>
                    <a:bodyPr/>
                    <a:lstStyle/>
                    <a:p>
                      <a:pPr>
                        <a:lnSpc>
                          <a:spcPct val="115000"/>
                        </a:lnSpc>
                        <a:spcAft>
                          <a:spcPts val="0"/>
                        </a:spcAft>
                      </a:pPr>
                      <a:r>
                        <a:rPr lang="en-GB" sz="1200" dirty="0">
                          <a:effectLst/>
                        </a:rPr>
                        <a:t>First generation</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algn="ctr">
                        <a:lnSpc>
                          <a:spcPct val="115000"/>
                        </a:lnSpc>
                        <a:spcAft>
                          <a:spcPts val="0"/>
                        </a:spcAft>
                      </a:pPr>
                      <a:r>
                        <a:rPr lang="en-GB" sz="1200">
                          <a:effectLst/>
                        </a:rPr>
                        <a:t>83 (90.2%)</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algn="ctr">
                        <a:lnSpc>
                          <a:spcPct val="115000"/>
                        </a:lnSpc>
                        <a:spcAft>
                          <a:spcPts val="0"/>
                        </a:spcAft>
                      </a:pPr>
                      <a:r>
                        <a:rPr lang="en-GB" sz="1200">
                          <a:effectLst/>
                        </a:rPr>
                        <a:t>9 (9.8%)</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algn="r">
                        <a:lnSpc>
                          <a:spcPct val="115000"/>
                        </a:lnSpc>
                        <a:spcAft>
                          <a:spcPts val="0"/>
                        </a:spcAft>
                      </a:pPr>
                      <a:r>
                        <a:rPr lang="en-GB" sz="1200" dirty="0">
                          <a:effectLst/>
                        </a:rPr>
                        <a:t>92</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extLst>
                  <a:ext uri="{0D108BD9-81ED-4DB2-BD59-A6C34878D82A}">
                    <a16:rowId xmlns:a16="http://schemas.microsoft.com/office/drawing/2014/main" val="586313911"/>
                  </a:ext>
                </a:extLst>
              </a:tr>
              <a:tr h="602278">
                <a:tc>
                  <a:txBody>
                    <a:bodyPr/>
                    <a:lstStyle/>
                    <a:p>
                      <a:pPr>
                        <a:lnSpc>
                          <a:spcPct val="115000"/>
                        </a:lnSpc>
                        <a:spcAft>
                          <a:spcPts val="0"/>
                        </a:spcAft>
                      </a:pPr>
                      <a:r>
                        <a:rPr lang="en-GB" sz="1200">
                          <a:effectLst/>
                        </a:rPr>
                        <a:t>1-5 generation</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algn="ctr">
                        <a:lnSpc>
                          <a:spcPct val="115000"/>
                        </a:lnSpc>
                        <a:spcAft>
                          <a:spcPts val="0"/>
                        </a:spcAft>
                      </a:pPr>
                      <a:r>
                        <a:rPr lang="en-GB" sz="1200">
                          <a:effectLst/>
                        </a:rPr>
                        <a:t>39 (81.3%)</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algn="ctr">
                        <a:lnSpc>
                          <a:spcPct val="115000"/>
                        </a:lnSpc>
                        <a:spcAft>
                          <a:spcPts val="0"/>
                        </a:spcAft>
                      </a:pPr>
                      <a:r>
                        <a:rPr lang="en-GB" sz="1200">
                          <a:effectLst/>
                        </a:rPr>
                        <a:t>9 (18.7%)</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algn="r">
                        <a:lnSpc>
                          <a:spcPct val="115000"/>
                        </a:lnSpc>
                        <a:spcAft>
                          <a:spcPts val="0"/>
                        </a:spcAft>
                      </a:pPr>
                      <a:r>
                        <a:rPr lang="en-GB" sz="1200">
                          <a:effectLst/>
                        </a:rPr>
                        <a:t>48</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extLst>
                  <a:ext uri="{0D108BD9-81ED-4DB2-BD59-A6C34878D82A}">
                    <a16:rowId xmlns:a16="http://schemas.microsoft.com/office/drawing/2014/main" val="2715788595"/>
                  </a:ext>
                </a:extLst>
              </a:tr>
              <a:tr h="821238">
                <a:tc>
                  <a:txBody>
                    <a:bodyPr/>
                    <a:lstStyle/>
                    <a:p>
                      <a:pPr>
                        <a:lnSpc>
                          <a:spcPct val="115000"/>
                        </a:lnSpc>
                        <a:spcAft>
                          <a:spcPts val="0"/>
                        </a:spcAft>
                      </a:pPr>
                      <a:r>
                        <a:rPr lang="en-GB" sz="1200">
                          <a:effectLst/>
                        </a:rPr>
                        <a:t>Second generation</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algn="ctr">
                        <a:lnSpc>
                          <a:spcPct val="115000"/>
                        </a:lnSpc>
                        <a:spcAft>
                          <a:spcPts val="0"/>
                        </a:spcAft>
                      </a:pPr>
                      <a:r>
                        <a:rPr lang="en-GB" sz="1200" dirty="0">
                          <a:effectLst/>
                        </a:rPr>
                        <a:t>17 (28.3%)</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algn="ctr">
                        <a:lnSpc>
                          <a:spcPct val="115000"/>
                        </a:lnSpc>
                        <a:spcAft>
                          <a:spcPts val="0"/>
                        </a:spcAft>
                      </a:pPr>
                      <a:r>
                        <a:rPr lang="en-GB" sz="1200">
                          <a:effectLst/>
                        </a:rPr>
                        <a:t>43 (71.7%)</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algn="r">
                        <a:lnSpc>
                          <a:spcPct val="115000"/>
                        </a:lnSpc>
                        <a:spcAft>
                          <a:spcPts val="0"/>
                        </a:spcAft>
                      </a:pPr>
                      <a:r>
                        <a:rPr lang="en-GB" sz="1200">
                          <a:effectLst/>
                        </a:rPr>
                        <a:t>60</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extLst>
                  <a:ext uri="{0D108BD9-81ED-4DB2-BD59-A6C34878D82A}">
                    <a16:rowId xmlns:a16="http://schemas.microsoft.com/office/drawing/2014/main" val="2347550712"/>
                  </a:ext>
                </a:extLst>
              </a:tr>
              <a:tr h="825981">
                <a:tc gridSpan="4">
                  <a:txBody>
                    <a:bodyPr/>
                    <a:lstStyle/>
                    <a:p>
                      <a:pPr algn="ctr">
                        <a:lnSpc>
                          <a:spcPct val="115000"/>
                        </a:lnSpc>
                        <a:spcAft>
                          <a:spcPts val="0"/>
                        </a:spcAft>
                      </a:pPr>
                      <a:r>
                        <a:rPr lang="en-GB" sz="1200" dirty="0">
                          <a:effectLst/>
                        </a:rPr>
                        <a:t>Pearson chi x</a:t>
                      </a:r>
                      <a:r>
                        <a:rPr lang="en-GB" sz="1200" baseline="30000" dirty="0">
                          <a:effectLst/>
                        </a:rPr>
                        <a:t>2</a:t>
                      </a:r>
                      <a:r>
                        <a:rPr lang="en-GB" sz="1200" dirty="0">
                          <a:effectLst/>
                        </a:rPr>
                        <a:t>=69.723                                         P value = 0.000</a:t>
                      </a:r>
                      <a:endParaRPr lang="en-GB" sz="1100" dirty="0">
                        <a:effectLst/>
                      </a:endParaRPr>
                    </a:p>
                    <a:p>
                      <a:pPr>
                        <a:lnSpc>
                          <a:spcPct val="115000"/>
                        </a:lnSpc>
                        <a:spcAft>
                          <a:spcPts val="0"/>
                        </a:spcAft>
                      </a:pPr>
                      <a:r>
                        <a:rPr lang="en-GB" sz="1200" dirty="0">
                          <a:effectLst/>
                        </a:rPr>
                        <a:t> </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hMerge="1">
                  <a:txBody>
                    <a:bodyPr/>
                    <a:lstStyle/>
                    <a:p>
                      <a:endParaRPr lang="en-GB"/>
                    </a:p>
                  </a:txBody>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1848303923"/>
                  </a:ext>
                </a:extLst>
              </a:tr>
            </a:tbl>
          </a:graphicData>
        </a:graphic>
      </p:graphicFrame>
    </p:spTree>
    <p:extLst>
      <p:ext uri="{BB962C8B-B14F-4D97-AF65-F5344CB8AC3E}">
        <p14:creationId xmlns:p14="http://schemas.microsoft.com/office/powerpoint/2010/main" val="107304472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74638"/>
            <a:ext cx="9144000" cy="1143000"/>
          </a:xfrm>
        </p:spPr>
        <p:txBody>
          <a:bodyPr>
            <a:normAutofit fontScale="90000"/>
          </a:bodyPr>
          <a:lstStyle/>
          <a:p>
            <a:r>
              <a:rPr lang="en-GB" b="1" dirty="0" smtClean="0"/>
              <a:t>        </a:t>
            </a:r>
            <a:r>
              <a:rPr lang="en-GB" b="1" dirty="0" smtClean="0">
                <a:latin typeface="Calibri" panose="020F0502020204030204" pitchFamily="34" charset="0"/>
                <a:ea typeface="Calibri" panose="020F0502020204030204" pitchFamily="34" charset="0"/>
                <a:cs typeface="Times New Roman" panose="02020603050405020304" pitchFamily="18" charset="0"/>
              </a:rPr>
              <a:t>Alternating </a:t>
            </a:r>
            <a:r>
              <a:rPr lang="en-GB" b="1" dirty="0">
                <a:latin typeface="Calibri" panose="020F0502020204030204" pitchFamily="34" charset="0"/>
                <a:ea typeface="Calibri" panose="020F0502020204030204" pitchFamily="34" charset="0"/>
                <a:cs typeface="Times New Roman" panose="02020603050405020304" pitchFamily="18" charset="0"/>
              </a:rPr>
              <a:t>Identity as A Survival Strategy</a:t>
            </a:r>
            <a:endParaRPr lang="en-GB" dirty="0"/>
          </a:p>
        </p:txBody>
      </p:sp>
      <p:sp>
        <p:nvSpPr>
          <p:cNvPr id="3" name="Content Placeholder 2"/>
          <p:cNvSpPr>
            <a:spLocks noGrp="1"/>
          </p:cNvSpPr>
          <p:nvPr>
            <p:ph idx="1"/>
          </p:nvPr>
        </p:nvSpPr>
        <p:spPr>
          <a:xfrm>
            <a:off x="0" y="1600200"/>
            <a:ext cx="9144000" cy="5181599"/>
          </a:xfrm>
        </p:spPr>
        <p:txBody>
          <a:bodyPr>
            <a:normAutofit fontScale="70000" lnSpcReduction="20000"/>
          </a:bodyPr>
          <a:lstStyle/>
          <a:p>
            <a:pPr algn="just" fontAlgn="t"/>
            <a:endParaRPr lang="en-GB" sz="2600" dirty="0" smtClean="0">
              <a:latin typeface="Times New Roman" panose="02020603050405020304" pitchFamily="18" charset="0"/>
              <a:cs typeface="Times New Roman" panose="02020603050405020304" pitchFamily="18" charset="0"/>
            </a:endParaRPr>
          </a:p>
          <a:p>
            <a:pPr algn="just" fontAlgn="t"/>
            <a:r>
              <a:rPr lang="en-GB" sz="2600" dirty="0" smtClean="0">
                <a:latin typeface="Times New Roman" panose="02020603050405020304" pitchFamily="18" charset="0"/>
                <a:cs typeface="Times New Roman" panose="02020603050405020304" pitchFamily="18" charset="0"/>
              </a:rPr>
              <a:t>The outcome of the study revealed that, while the </a:t>
            </a:r>
            <a:r>
              <a:rPr lang="en-GB" sz="2600" dirty="0">
                <a:latin typeface="Times New Roman" panose="02020603050405020304" pitchFamily="18" charset="0"/>
                <a:cs typeface="Times New Roman" panose="02020603050405020304" pitchFamily="18" charset="0"/>
              </a:rPr>
              <a:t>first </a:t>
            </a:r>
            <a:r>
              <a:rPr lang="en-GB" sz="2600" dirty="0" smtClean="0">
                <a:latin typeface="Times New Roman" panose="02020603050405020304" pitchFamily="18" charset="0"/>
                <a:cs typeface="Times New Roman" panose="02020603050405020304" pitchFamily="18" charset="0"/>
              </a:rPr>
              <a:t>generation identified themselves as Liberian, </a:t>
            </a:r>
            <a:r>
              <a:rPr lang="en-GB" sz="2600" dirty="0">
                <a:latin typeface="Times New Roman" panose="02020603050405020304" pitchFamily="18" charset="0"/>
                <a:cs typeface="Times New Roman" panose="02020603050405020304" pitchFamily="18" charset="0"/>
              </a:rPr>
              <a:t>the 1.5 and second generations of the former Liberians refugees identified themselves quite differently</a:t>
            </a:r>
            <a:r>
              <a:rPr lang="en-GB" sz="2600" dirty="0" smtClean="0">
                <a:latin typeface="Times New Roman" panose="02020603050405020304" pitchFamily="18" charset="0"/>
                <a:cs typeface="Times New Roman" panose="02020603050405020304" pitchFamily="18" charset="0"/>
              </a:rPr>
              <a:t>.</a:t>
            </a:r>
          </a:p>
          <a:p>
            <a:pPr algn="just" fontAlgn="t"/>
            <a:endParaRPr lang="en-GB" sz="2600" dirty="0" smtClean="0">
              <a:latin typeface="Times New Roman" panose="02020603050405020304" pitchFamily="18" charset="0"/>
              <a:cs typeface="Times New Roman" panose="02020603050405020304" pitchFamily="18" charset="0"/>
            </a:endParaRPr>
          </a:p>
          <a:p>
            <a:pPr algn="just" fontAlgn="t"/>
            <a:r>
              <a:rPr lang="en-GB" sz="2600" dirty="0" smtClean="0">
                <a:latin typeface="Times New Roman" panose="02020603050405020304" pitchFamily="18" charset="0"/>
                <a:cs typeface="Times New Roman" panose="02020603050405020304" pitchFamily="18" charset="0"/>
              </a:rPr>
              <a:t> </a:t>
            </a:r>
            <a:r>
              <a:rPr lang="en-GB" sz="2600" dirty="0">
                <a:latin typeface="Times New Roman" panose="02020603050405020304" pitchFamily="18" charset="0"/>
                <a:cs typeface="Times New Roman" panose="02020603050405020304" pitchFamily="18" charset="0"/>
              </a:rPr>
              <a:t>For those who are of full Liberian decent, thus; both parents being Liberians, the majority of them identified themselves as Liberians while a handful indicated that after several years of being born, bred and educated in Ghana they rather identify as Ghanaian in their engagements and interactions. </a:t>
            </a:r>
            <a:endParaRPr lang="en-GB" sz="2600" dirty="0" smtClean="0">
              <a:latin typeface="Times New Roman" panose="02020603050405020304" pitchFamily="18" charset="0"/>
              <a:cs typeface="Times New Roman" panose="02020603050405020304" pitchFamily="18" charset="0"/>
            </a:endParaRPr>
          </a:p>
          <a:p>
            <a:pPr algn="just" fontAlgn="t"/>
            <a:endParaRPr lang="en-GB" sz="2600" dirty="0" smtClean="0">
              <a:latin typeface="Times New Roman" panose="02020603050405020304" pitchFamily="18" charset="0"/>
              <a:cs typeface="Times New Roman" panose="02020603050405020304" pitchFamily="18" charset="0"/>
            </a:endParaRPr>
          </a:p>
          <a:p>
            <a:pPr algn="just" fontAlgn="t"/>
            <a:r>
              <a:rPr lang="en-GB" sz="2600" dirty="0" smtClean="0">
                <a:latin typeface="Times New Roman" panose="02020603050405020304" pitchFamily="18" charset="0"/>
                <a:cs typeface="Times New Roman" panose="02020603050405020304" pitchFamily="18" charset="0"/>
              </a:rPr>
              <a:t>It was revealed that, when they  are on the </a:t>
            </a:r>
            <a:r>
              <a:rPr lang="en-GB" sz="2600" dirty="0" err="1" smtClean="0">
                <a:latin typeface="Times New Roman" panose="02020603050405020304" pitchFamily="18" charset="0"/>
                <a:cs typeface="Times New Roman" panose="02020603050405020304" pitchFamily="18" charset="0"/>
              </a:rPr>
              <a:t>Budumburam</a:t>
            </a:r>
            <a:r>
              <a:rPr lang="en-GB" sz="2600" dirty="0" smtClean="0">
                <a:latin typeface="Times New Roman" panose="02020603050405020304" pitchFamily="18" charset="0"/>
                <a:cs typeface="Times New Roman" panose="02020603050405020304" pitchFamily="18" charset="0"/>
              </a:rPr>
              <a:t> Settlement among their own families, they identified </a:t>
            </a:r>
            <a:r>
              <a:rPr lang="en-GB" sz="2600" dirty="0">
                <a:latin typeface="Times New Roman" panose="02020603050405020304" pitchFamily="18" charset="0"/>
                <a:cs typeface="Times New Roman" panose="02020603050405020304" pitchFamily="18" charset="0"/>
              </a:rPr>
              <a:t>themselves as </a:t>
            </a:r>
            <a:r>
              <a:rPr lang="en-GB" sz="2600" dirty="0" smtClean="0">
                <a:latin typeface="Times New Roman" panose="02020603050405020304" pitchFamily="18" charset="0"/>
                <a:cs typeface="Times New Roman" panose="02020603050405020304" pitchFamily="18" charset="0"/>
              </a:rPr>
              <a:t>Liberians</a:t>
            </a:r>
            <a:r>
              <a:rPr lang="en-GB" sz="2600" dirty="0">
                <a:latin typeface="Times New Roman" panose="02020603050405020304" pitchFamily="18" charset="0"/>
                <a:cs typeface="Times New Roman" panose="02020603050405020304" pitchFamily="18" charset="0"/>
              </a:rPr>
              <a:t>.</a:t>
            </a:r>
            <a:endParaRPr lang="en-GB" sz="2600" dirty="0" smtClean="0">
              <a:latin typeface="Times New Roman" panose="02020603050405020304" pitchFamily="18" charset="0"/>
              <a:cs typeface="Times New Roman" panose="02020603050405020304" pitchFamily="18" charset="0"/>
            </a:endParaRPr>
          </a:p>
          <a:p>
            <a:pPr algn="just" fontAlgn="t"/>
            <a:r>
              <a:rPr lang="en-GB" sz="2600" dirty="0" smtClean="0">
                <a:latin typeface="Times New Roman" panose="02020603050405020304" pitchFamily="18" charset="0"/>
                <a:cs typeface="Times New Roman" panose="02020603050405020304" pitchFamily="18" charset="0"/>
              </a:rPr>
              <a:t>However, they </a:t>
            </a:r>
            <a:r>
              <a:rPr lang="en-GB" sz="2600" dirty="0">
                <a:latin typeface="Times New Roman" panose="02020603050405020304" pitchFamily="18" charset="0"/>
                <a:cs typeface="Times New Roman" panose="02020603050405020304" pitchFamily="18" charset="0"/>
              </a:rPr>
              <a:t>rather have a strong attachment to the host country and would easily identify themselves as Ghanaians if they are given the </a:t>
            </a:r>
            <a:r>
              <a:rPr lang="en-GB" sz="2600" dirty="0" smtClean="0">
                <a:latin typeface="Times New Roman" panose="02020603050405020304" pitchFamily="18" charset="0"/>
                <a:cs typeface="Times New Roman" panose="02020603050405020304" pitchFamily="18" charset="0"/>
              </a:rPr>
              <a:t>opportunity </a:t>
            </a:r>
            <a:r>
              <a:rPr lang="en-GB" sz="2600" dirty="0">
                <a:latin typeface="Times New Roman" panose="02020603050405020304" pitchFamily="18" charset="0"/>
                <a:cs typeface="Times New Roman" panose="02020603050405020304" pitchFamily="18" charset="0"/>
              </a:rPr>
              <a:t>to do so by the Ghanaian </a:t>
            </a:r>
            <a:r>
              <a:rPr lang="en-GB" sz="2600" dirty="0" smtClean="0">
                <a:latin typeface="Times New Roman" panose="02020603050405020304" pitchFamily="18" charset="0"/>
                <a:cs typeface="Times New Roman" panose="02020603050405020304" pitchFamily="18" charset="0"/>
              </a:rPr>
              <a:t>authorities.</a:t>
            </a:r>
          </a:p>
          <a:p>
            <a:pPr algn="just" fontAlgn="t"/>
            <a:endParaRPr lang="en-GB" dirty="0">
              <a:latin typeface="Times New Roman" panose="02020603050405020304" pitchFamily="18" charset="0"/>
              <a:cs typeface="Times New Roman" panose="02020603050405020304" pitchFamily="18" charset="0"/>
            </a:endParaRPr>
          </a:p>
          <a:p>
            <a:pPr algn="just" fontAlgn="t"/>
            <a:r>
              <a:rPr lang="en-GB" dirty="0" smtClean="0">
                <a:latin typeface="Times New Roman" panose="02020603050405020304" pitchFamily="18" charset="0"/>
                <a:cs typeface="Times New Roman" panose="02020603050405020304" pitchFamily="18" charset="0"/>
              </a:rPr>
              <a:t>This alternation of identity was observed during interviews with second generation Liberians who were mostly educated and seemed rather more integrated in the Ghanaian society.</a:t>
            </a:r>
          </a:p>
          <a:p>
            <a:pPr algn="just" fontAlgn="t"/>
            <a:endParaRPr lang="en-GB" dirty="0" smtClean="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96648812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b="1" dirty="0">
                <a:latin typeface="Calibri" panose="020F0502020204030204" pitchFamily="34" charset="0"/>
                <a:ea typeface="Calibri" panose="020F0502020204030204" pitchFamily="34" charset="0"/>
                <a:cs typeface="Times New Roman" panose="02020603050405020304" pitchFamily="18" charset="0"/>
              </a:rPr>
              <a:t>Alternating Identity as A Survival Strategy</a:t>
            </a:r>
            <a:endParaRPr lang="en-GB" dirty="0"/>
          </a:p>
        </p:txBody>
      </p:sp>
      <p:sp>
        <p:nvSpPr>
          <p:cNvPr id="3" name="Content Placeholder 2"/>
          <p:cNvSpPr>
            <a:spLocks noGrp="1"/>
          </p:cNvSpPr>
          <p:nvPr>
            <p:ph idx="1"/>
          </p:nvPr>
        </p:nvSpPr>
        <p:spPr>
          <a:xfrm>
            <a:off x="0" y="1524000"/>
            <a:ext cx="9144000" cy="5334000"/>
          </a:xfrm>
        </p:spPr>
        <p:txBody>
          <a:bodyPr>
            <a:normAutofit/>
          </a:bodyPr>
          <a:lstStyle/>
          <a:p>
            <a:pPr algn="just" fontAlgn="t"/>
            <a:r>
              <a:rPr lang="en-GB" sz="2000" dirty="0">
                <a:latin typeface="Times New Roman" panose="02020603050405020304" pitchFamily="18" charset="0"/>
                <a:cs typeface="Times New Roman" panose="02020603050405020304" pitchFamily="18" charset="0"/>
              </a:rPr>
              <a:t>N</a:t>
            </a:r>
            <a:r>
              <a:rPr lang="en-GB" sz="2000" dirty="0" smtClean="0">
                <a:latin typeface="Times New Roman" panose="02020603050405020304" pitchFamily="18" charset="0"/>
                <a:cs typeface="Times New Roman" panose="02020603050405020304" pitchFamily="18" charset="0"/>
              </a:rPr>
              <a:t>ot </a:t>
            </a:r>
            <a:r>
              <a:rPr lang="en-GB" sz="2000" dirty="0">
                <a:latin typeface="Times New Roman" panose="02020603050405020304" pitchFamily="18" charset="0"/>
                <a:cs typeface="Times New Roman" panose="02020603050405020304" pitchFamily="18" charset="0"/>
              </a:rPr>
              <a:t>only do they enjoy the Ghanaian culture in the form of food, clothing and music but also they have learnt the local dialects as well as the Ghanaian English speaking </a:t>
            </a:r>
            <a:r>
              <a:rPr lang="en-GB" sz="2000" dirty="0" smtClean="0">
                <a:latin typeface="Times New Roman" panose="02020603050405020304" pitchFamily="18" charset="0"/>
                <a:cs typeface="Times New Roman" panose="02020603050405020304" pitchFamily="18" charset="0"/>
              </a:rPr>
              <a:t>accent to </a:t>
            </a:r>
            <a:r>
              <a:rPr lang="en-GB" sz="2000" dirty="0">
                <a:latin typeface="Times New Roman" panose="02020603050405020304" pitchFamily="18" charset="0"/>
                <a:cs typeface="Times New Roman" panose="02020603050405020304" pitchFamily="18" charset="0"/>
              </a:rPr>
              <a:t>enable them survive in various environments</a:t>
            </a:r>
            <a:r>
              <a:rPr lang="en-GB" sz="2000" dirty="0" smtClean="0">
                <a:latin typeface="Times New Roman" panose="02020603050405020304" pitchFamily="18" charset="0"/>
                <a:cs typeface="Times New Roman" panose="02020603050405020304" pitchFamily="18" charset="0"/>
              </a:rPr>
              <a:t>.</a:t>
            </a:r>
          </a:p>
          <a:p>
            <a:pPr algn="just" fontAlgn="t"/>
            <a:endParaRPr lang="en-GB" sz="2000" dirty="0" smtClean="0">
              <a:latin typeface="Times New Roman" panose="02020603050405020304" pitchFamily="18" charset="0"/>
              <a:cs typeface="Times New Roman" panose="02020603050405020304" pitchFamily="18" charset="0"/>
            </a:endParaRPr>
          </a:p>
          <a:p>
            <a:pPr marL="0" indent="0" algn="just" fontAlgn="t">
              <a:buNone/>
            </a:pPr>
            <a:endParaRPr lang="en-GB" sz="2000" dirty="0">
              <a:latin typeface="Times New Roman" panose="02020603050405020304" pitchFamily="18" charset="0"/>
              <a:cs typeface="Times New Roman" panose="02020603050405020304" pitchFamily="18" charset="0"/>
            </a:endParaRPr>
          </a:p>
          <a:p>
            <a:pPr algn="just" fontAlgn="t"/>
            <a:r>
              <a:rPr lang="en-GB" sz="2000" dirty="0" smtClean="0">
                <a:latin typeface="Times New Roman" panose="02020603050405020304" pitchFamily="18" charset="0"/>
                <a:cs typeface="Times New Roman" panose="02020603050405020304" pitchFamily="18" charset="0"/>
              </a:rPr>
              <a:t>The </a:t>
            </a:r>
            <a:r>
              <a:rPr lang="en-GB" sz="2000" dirty="0">
                <a:latin typeface="Times New Roman" panose="02020603050405020304" pitchFamily="18" charset="0"/>
                <a:cs typeface="Times New Roman" panose="02020603050405020304" pitchFamily="18" charset="0"/>
              </a:rPr>
              <a:t>choice of </a:t>
            </a:r>
            <a:r>
              <a:rPr lang="en-GB" sz="2000" dirty="0" smtClean="0">
                <a:latin typeface="Times New Roman" panose="02020603050405020304" pitchFamily="18" charset="0"/>
                <a:cs typeface="Times New Roman" panose="02020603050405020304" pitchFamily="18" charset="0"/>
              </a:rPr>
              <a:t>identity went </a:t>
            </a:r>
            <a:r>
              <a:rPr lang="en-GB" sz="2000" dirty="0">
                <a:latin typeface="Times New Roman" panose="02020603050405020304" pitchFamily="18" charset="0"/>
                <a:cs typeface="Times New Roman" panose="02020603050405020304" pitchFamily="18" charset="0"/>
              </a:rPr>
              <a:t>beyond national affiliations and transcended into one’s strategy that he or she employs to survive in their environment. </a:t>
            </a:r>
            <a:endParaRPr lang="en-GB" sz="2000" dirty="0" smtClean="0">
              <a:latin typeface="Times New Roman" panose="02020603050405020304" pitchFamily="18" charset="0"/>
              <a:cs typeface="Times New Roman" panose="02020603050405020304" pitchFamily="18" charset="0"/>
            </a:endParaRPr>
          </a:p>
          <a:p>
            <a:pPr marL="0" indent="0" algn="just" fontAlgn="t">
              <a:buNone/>
            </a:pPr>
            <a:endParaRPr lang="en-GB" sz="2000" dirty="0" smtClean="0">
              <a:latin typeface="Times New Roman" panose="02020603050405020304" pitchFamily="18" charset="0"/>
              <a:cs typeface="Times New Roman" panose="02020603050405020304" pitchFamily="18" charset="0"/>
            </a:endParaRPr>
          </a:p>
          <a:p>
            <a:pPr algn="just" fontAlgn="t"/>
            <a:r>
              <a:rPr lang="en-GB" sz="2000" dirty="0" smtClean="0">
                <a:latin typeface="Times New Roman" panose="02020603050405020304" pitchFamily="18" charset="0"/>
                <a:cs typeface="Times New Roman" panose="02020603050405020304" pitchFamily="18" charset="0"/>
              </a:rPr>
              <a:t>Most of them tactically choose </a:t>
            </a:r>
            <a:r>
              <a:rPr lang="en-GB" sz="2000" dirty="0">
                <a:latin typeface="Times New Roman" panose="02020603050405020304" pitchFamily="18" charset="0"/>
                <a:cs typeface="Times New Roman" panose="02020603050405020304" pitchFamily="18" charset="0"/>
              </a:rPr>
              <a:t>an identity that suited them depending on the </a:t>
            </a:r>
            <a:r>
              <a:rPr lang="en-GB" sz="2000" dirty="0" smtClean="0">
                <a:latin typeface="Times New Roman" panose="02020603050405020304" pitchFamily="18" charset="0"/>
                <a:cs typeface="Times New Roman" panose="02020603050405020304" pitchFamily="18" charset="0"/>
              </a:rPr>
              <a:t>environment, </a:t>
            </a:r>
            <a:r>
              <a:rPr lang="en-GB" sz="2000" dirty="0">
                <a:latin typeface="Times New Roman" panose="02020603050405020304" pitchFamily="18" charset="0"/>
                <a:cs typeface="Times New Roman" panose="02020603050405020304" pitchFamily="18" charset="0"/>
              </a:rPr>
              <a:t>the person they were interacting </a:t>
            </a:r>
            <a:r>
              <a:rPr lang="en-GB" sz="2000" dirty="0" smtClean="0">
                <a:latin typeface="Times New Roman" panose="02020603050405020304" pitchFamily="18" charset="0"/>
                <a:cs typeface="Times New Roman" panose="02020603050405020304" pitchFamily="18" charset="0"/>
              </a:rPr>
              <a:t>with and potential benefits. </a:t>
            </a:r>
          </a:p>
          <a:p>
            <a:pPr marL="0" indent="0" algn="just" fontAlgn="t">
              <a:buNone/>
            </a:pPr>
            <a:endParaRPr lang="en-GB" sz="2000" dirty="0" smtClean="0">
              <a:latin typeface="Times New Roman" panose="02020603050405020304" pitchFamily="18" charset="0"/>
              <a:cs typeface="Times New Roman" panose="02020603050405020304" pitchFamily="18" charset="0"/>
            </a:endParaRPr>
          </a:p>
          <a:p>
            <a:pPr algn="just" fontAlgn="t"/>
            <a:r>
              <a:rPr lang="en-US" sz="2000" dirty="0" smtClean="0">
                <a:latin typeface="Times New Roman" panose="02020603050405020304" pitchFamily="18" charset="0"/>
                <a:cs typeface="Times New Roman" panose="02020603050405020304" pitchFamily="18" charset="0"/>
              </a:rPr>
              <a:t>The alternation of identity enabled them build social connections, get access to employment and reduced the potential of experiencing discrimination.</a:t>
            </a:r>
            <a:endParaRPr lang="en-GB" sz="2000" dirty="0">
              <a:latin typeface="Times New Roman" panose="02020603050405020304" pitchFamily="18" charset="0"/>
              <a:cs typeface="Times New Roman" panose="02020603050405020304" pitchFamily="18" charset="0"/>
            </a:endParaRPr>
          </a:p>
          <a:p>
            <a:pPr marL="0" indent="0" algn="just">
              <a:buNone/>
            </a:pPr>
            <a:endParaRPr lang="en-GB" dirty="0">
              <a:latin typeface="Times New Roman" panose="02020603050405020304" pitchFamily="18" charset="0"/>
              <a:cs typeface="Times New Roman" panose="02020603050405020304" pitchFamily="18" charset="0"/>
            </a:endParaRPr>
          </a:p>
          <a:p>
            <a:pPr algn="just" fontAlgn="t"/>
            <a:endParaRPr lang="en-GB" dirty="0" smtClean="0"/>
          </a:p>
          <a:p>
            <a:pPr algn="just" fontAlgn="t"/>
            <a:endParaRPr lang="en-GB" dirty="0"/>
          </a:p>
        </p:txBody>
      </p:sp>
    </p:spTree>
    <p:extLst>
      <p:ext uri="{BB962C8B-B14F-4D97-AF65-F5344CB8AC3E}">
        <p14:creationId xmlns:p14="http://schemas.microsoft.com/office/powerpoint/2010/main" val="371075725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b="1" dirty="0">
                <a:latin typeface="Calibri" panose="020F0502020204030204" pitchFamily="34" charset="0"/>
                <a:ea typeface="Calibri" panose="020F0502020204030204" pitchFamily="34" charset="0"/>
                <a:cs typeface="Times New Roman" panose="02020603050405020304" pitchFamily="18" charset="0"/>
              </a:rPr>
              <a:t>Alternating Identity as A Survival Strategy</a:t>
            </a:r>
            <a:endParaRPr lang="en-GB" dirty="0"/>
          </a:p>
        </p:txBody>
      </p:sp>
      <p:sp>
        <p:nvSpPr>
          <p:cNvPr id="3" name="Content Placeholder 2"/>
          <p:cNvSpPr>
            <a:spLocks noGrp="1"/>
          </p:cNvSpPr>
          <p:nvPr>
            <p:ph idx="1"/>
          </p:nvPr>
        </p:nvSpPr>
        <p:spPr>
          <a:xfrm>
            <a:off x="0" y="1600200"/>
            <a:ext cx="9144000" cy="5181600"/>
          </a:xfrm>
        </p:spPr>
        <p:txBody>
          <a:bodyPr>
            <a:normAutofit/>
          </a:bodyPr>
          <a:lstStyle/>
          <a:p>
            <a:pPr algn="just" fontAlgn="t"/>
            <a:r>
              <a:rPr lang="en-GB" sz="2200" dirty="0" smtClean="0">
                <a:latin typeface="Times New Roman" panose="02020603050405020304" pitchFamily="18" charset="0"/>
                <a:cs typeface="Times New Roman" panose="02020603050405020304" pitchFamily="18" charset="0"/>
              </a:rPr>
              <a:t>For </a:t>
            </a:r>
            <a:r>
              <a:rPr lang="en-GB" sz="2200" dirty="0">
                <a:latin typeface="Times New Roman" panose="02020603050405020304" pitchFamily="18" charset="0"/>
                <a:cs typeface="Times New Roman" panose="02020603050405020304" pitchFamily="18" charset="0"/>
              </a:rPr>
              <a:t>instance, they will choose to use the Ghanaian English accent and local dialects when they are interacting with Ghanaians both on and outside the </a:t>
            </a:r>
            <a:r>
              <a:rPr lang="en-GB" sz="2200" dirty="0" err="1">
                <a:latin typeface="Times New Roman" panose="02020603050405020304" pitchFamily="18" charset="0"/>
                <a:cs typeface="Times New Roman" panose="02020603050405020304" pitchFamily="18" charset="0"/>
              </a:rPr>
              <a:t>Buduburam</a:t>
            </a:r>
            <a:r>
              <a:rPr lang="en-GB" sz="2200" dirty="0">
                <a:latin typeface="Times New Roman" panose="02020603050405020304" pitchFamily="18" charset="0"/>
                <a:cs typeface="Times New Roman" panose="02020603050405020304" pitchFamily="18" charset="0"/>
              </a:rPr>
              <a:t> Settlement especially in their schools and various work places. This choice of identity earns them a warm and hearty reception as well as </a:t>
            </a:r>
            <a:r>
              <a:rPr lang="en-GB" sz="2200" dirty="0" smtClean="0">
                <a:latin typeface="Times New Roman" panose="02020603050405020304" pitchFamily="18" charset="0"/>
                <a:cs typeface="Times New Roman" panose="02020603050405020304" pitchFamily="18" charset="0"/>
              </a:rPr>
              <a:t>a better </a:t>
            </a:r>
            <a:r>
              <a:rPr lang="en-GB" sz="2200" dirty="0">
                <a:latin typeface="Times New Roman" panose="02020603050405020304" pitchFamily="18" charset="0"/>
                <a:cs typeface="Times New Roman" panose="02020603050405020304" pitchFamily="18" charset="0"/>
              </a:rPr>
              <a:t>treatment with whoever they are interacting with. </a:t>
            </a:r>
            <a:endParaRPr lang="en-GB" sz="2200" dirty="0" smtClean="0">
              <a:latin typeface="Times New Roman" panose="02020603050405020304" pitchFamily="18" charset="0"/>
              <a:cs typeface="Times New Roman" panose="02020603050405020304" pitchFamily="18" charset="0"/>
            </a:endParaRPr>
          </a:p>
          <a:p>
            <a:pPr algn="just" fontAlgn="t"/>
            <a:endParaRPr lang="en-GB" sz="2200" dirty="0" smtClean="0">
              <a:latin typeface="Times New Roman" panose="02020603050405020304" pitchFamily="18" charset="0"/>
              <a:cs typeface="Times New Roman" panose="02020603050405020304" pitchFamily="18" charset="0"/>
            </a:endParaRPr>
          </a:p>
          <a:p>
            <a:pPr algn="just" fontAlgn="t"/>
            <a:r>
              <a:rPr lang="en-GB" sz="2200" dirty="0">
                <a:latin typeface="Times New Roman" panose="02020603050405020304" pitchFamily="18" charset="0"/>
                <a:cs typeface="Times New Roman" panose="02020603050405020304" pitchFamily="18" charset="0"/>
              </a:rPr>
              <a:t>Moreover, </a:t>
            </a:r>
            <a:r>
              <a:rPr lang="en-GB" sz="2200" dirty="0" smtClean="0">
                <a:latin typeface="Times New Roman" panose="02020603050405020304" pitchFamily="18" charset="0"/>
                <a:cs typeface="Times New Roman" panose="02020603050405020304" pitchFamily="18" charset="0"/>
              </a:rPr>
              <a:t>alternating identity strategy </a:t>
            </a:r>
            <a:r>
              <a:rPr lang="en-GB" sz="2200" dirty="0">
                <a:latin typeface="Times New Roman" panose="02020603050405020304" pitchFamily="18" charset="0"/>
                <a:cs typeface="Times New Roman" panose="02020603050405020304" pitchFamily="18" charset="0"/>
              </a:rPr>
              <a:t>comes in very handy during job hunt. Considering the high rate of unemployment currently in the country, most 1.5 and second generation respondents revealed that, using the Ghanaian identity during job interviews gave them a better chance at getting the job.</a:t>
            </a:r>
          </a:p>
          <a:p>
            <a:pPr algn="just" fontAlgn="t"/>
            <a:endParaRPr lang="en-GB"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45255483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b="1" dirty="0">
                <a:latin typeface="Calibri" panose="020F0502020204030204" pitchFamily="34" charset="0"/>
                <a:ea typeface="Calibri" panose="020F0502020204030204" pitchFamily="34" charset="0"/>
                <a:cs typeface="Times New Roman" panose="02020603050405020304" pitchFamily="18" charset="0"/>
              </a:rPr>
              <a:t>Alternating Identity as A Survival Strategy</a:t>
            </a:r>
            <a:endParaRPr lang="en-GB" dirty="0"/>
          </a:p>
        </p:txBody>
      </p:sp>
      <p:sp>
        <p:nvSpPr>
          <p:cNvPr id="3" name="Content Placeholder 2"/>
          <p:cNvSpPr>
            <a:spLocks noGrp="1"/>
          </p:cNvSpPr>
          <p:nvPr>
            <p:ph idx="1"/>
          </p:nvPr>
        </p:nvSpPr>
        <p:spPr>
          <a:xfrm>
            <a:off x="0" y="1600200"/>
            <a:ext cx="9144000" cy="5257800"/>
          </a:xfrm>
        </p:spPr>
        <p:txBody>
          <a:bodyPr>
            <a:normAutofit/>
          </a:bodyPr>
          <a:lstStyle/>
          <a:p>
            <a:pPr algn="just" fontAlgn="t"/>
            <a:r>
              <a:rPr lang="en-GB" sz="2400" dirty="0" smtClean="0">
                <a:latin typeface="Times New Roman" panose="02020603050405020304" pitchFamily="18" charset="0"/>
                <a:cs typeface="Times New Roman" panose="02020603050405020304" pitchFamily="18" charset="0"/>
              </a:rPr>
              <a:t>Most of the second generation </a:t>
            </a:r>
            <a:r>
              <a:rPr lang="en-GB" sz="2400" dirty="0">
                <a:latin typeface="Times New Roman" panose="02020603050405020304" pitchFamily="18" charset="0"/>
                <a:cs typeface="Times New Roman" panose="02020603050405020304" pitchFamily="18" charset="0"/>
              </a:rPr>
              <a:t>have never visited Liberia nor maintained close contacts with relatives there. </a:t>
            </a:r>
          </a:p>
          <a:p>
            <a:pPr algn="just" fontAlgn="t"/>
            <a:endParaRPr lang="en-GB" sz="2400" dirty="0">
              <a:latin typeface="Times New Roman" panose="02020603050405020304" pitchFamily="18" charset="0"/>
              <a:cs typeface="Times New Roman" panose="02020603050405020304" pitchFamily="18" charset="0"/>
            </a:endParaRPr>
          </a:p>
          <a:p>
            <a:pPr algn="just" fontAlgn="t"/>
            <a:r>
              <a:rPr lang="en-GB" sz="2400" dirty="0">
                <a:latin typeface="Times New Roman" panose="02020603050405020304" pitchFamily="18" charset="0"/>
                <a:cs typeface="Times New Roman" panose="02020603050405020304" pitchFamily="18" charset="0"/>
              </a:rPr>
              <a:t>They </a:t>
            </a:r>
            <a:r>
              <a:rPr lang="en-GB" sz="2400" dirty="0" smtClean="0">
                <a:latin typeface="Times New Roman" panose="02020603050405020304" pitchFamily="18" charset="0"/>
                <a:cs typeface="Times New Roman" panose="02020603050405020304" pitchFamily="18" charset="0"/>
              </a:rPr>
              <a:t>rather </a:t>
            </a:r>
            <a:r>
              <a:rPr lang="en-GB" sz="2400" dirty="0">
                <a:latin typeface="Times New Roman" panose="02020603050405020304" pitchFamily="18" charset="0"/>
                <a:cs typeface="Times New Roman" panose="02020603050405020304" pitchFamily="18" charset="0"/>
              </a:rPr>
              <a:t>have </a:t>
            </a:r>
            <a:r>
              <a:rPr lang="en-GB" sz="2400" dirty="0" smtClean="0">
                <a:latin typeface="Times New Roman" panose="02020603050405020304" pitchFamily="18" charset="0"/>
                <a:cs typeface="Times New Roman" panose="02020603050405020304" pitchFamily="18" charset="0"/>
              </a:rPr>
              <a:t> well established social connections Ghana</a:t>
            </a:r>
            <a:r>
              <a:rPr lang="en-GB" sz="2400" dirty="0">
                <a:latin typeface="Times New Roman" panose="02020603050405020304" pitchFamily="18" charset="0"/>
                <a:cs typeface="Times New Roman" panose="02020603050405020304" pitchFamily="18" charset="0"/>
              </a:rPr>
              <a:t>. </a:t>
            </a:r>
            <a:endParaRPr lang="en-GB" sz="2400" dirty="0" smtClean="0">
              <a:latin typeface="Times New Roman" panose="02020603050405020304" pitchFamily="18" charset="0"/>
              <a:cs typeface="Times New Roman" panose="02020603050405020304" pitchFamily="18" charset="0"/>
            </a:endParaRPr>
          </a:p>
          <a:p>
            <a:pPr marL="0" indent="0" algn="just" fontAlgn="t">
              <a:buNone/>
            </a:pPr>
            <a:endParaRPr lang="en-GB" sz="2400" dirty="0" smtClean="0">
              <a:latin typeface="Times New Roman" panose="02020603050405020304" pitchFamily="18" charset="0"/>
              <a:cs typeface="Times New Roman" panose="02020603050405020304" pitchFamily="18" charset="0"/>
            </a:endParaRPr>
          </a:p>
          <a:p>
            <a:pPr algn="just" fontAlgn="t"/>
            <a:r>
              <a:rPr lang="en-GB" sz="2400" dirty="0" smtClean="0">
                <a:latin typeface="Times New Roman" panose="02020603050405020304" pitchFamily="18" charset="0"/>
                <a:cs typeface="Times New Roman" panose="02020603050405020304" pitchFamily="18" charset="0"/>
              </a:rPr>
              <a:t>Those who had Ghanaian parentage alternated </a:t>
            </a:r>
            <a:r>
              <a:rPr lang="en-GB" sz="2400" dirty="0">
                <a:latin typeface="Times New Roman" panose="02020603050405020304" pitchFamily="18" charset="0"/>
                <a:cs typeface="Times New Roman" panose="02020603050405020304" pitchFamily="18" charset="0"/>
              </a:rPr>
              <a:t>their identity with more ease as their Ghanaian names gave them a greater advantage and a smooth transition from one identity to the </a:t>
            </a:r>
            <a:r>
              <a:rPr lang="en-GB" sz="2400" dirty="0" smtClean="0">
                <a:latin typeface="Times New Roman" panose="02020603050405020304" pitchFamily="18" charset="0"/>
                <a:cs typeface="Times New Roman" panose="02020603050405020304" pitchFamily="18" charset="0"/>
              </a:rPr>
              <a:t>other.</a:t>
            </a:r>
          </a:p>
          <a:p>
            <a:pPr marL="0" indent="0" algn="just" fontAlgn="t">
              <a:buNone/>
            </a:pPr>
            <a:endParaRPr lang="en-GB" sz="2400" dirty="0" smtClean="0">
              <a:latin typeface="Times New Roman" panose="02020603050405020304" pitchFamily="18" charset="0"/>
              <a:cs typeface="Times New Roman" panose="02020603050405020304" pitchFamily="18" charset="0"/>
            </a:endParaRPr>
          </a:p>
          <a:p>
            <a:pPr algn="just" fontAlgn="t"/>
            <a:r>
              <a:rPr lang="en-GB" sz="2400" dirty="0" smtClean="0">
                <a:latin typeface="Times New Roman" panose="02020603050405020304" pitchFamily="18" charset="0"/>
                <a:cs typeface="Times New Roman" panose="02020603050405020304" pitchFamily="18" charset="0"/>
              </a:rPr>
              <a:t>They had </a:t>
            </a:r>
            <a:r>
              <a:rPr lang="en-GB" sz="2400" dirty="0">
                <a:latin typeface="Times New Roman" panose="02020603050405020304" pitchFamily="18" charset="0"/>
                <a:cs typeface="Times New Roman" panose="02020603050405020304" pitchFamily="18" charset="0"/>
              </a:rPr>
              <a:t>valid Ghanaian ID cards either in the form of the voters’ ID or national identification card and easily switched identity with the support of valid documentation as well.</a:t>
            </a:r>
          </a:p>
          <a:p>
            <a:pPr algn="just" fontAlgn="t"/>
            <a:endParaRPr lang="en-GB" dirty="0" smtClean="0"/>
          </a:p>
          <a:p>
            <a:pPr algn="just" fontAlgn="t"/>
            <a:endParaRPr lang="en-GB"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80207395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b="1" dirty="0">
                <a:latin typeface="Calibri" panose="020F0502020204030204" pitchFamily="34" charset="0"/>
                <a:ea typeface="Calibri" panose="020F0502020204030204" pitchFamily="34" charset="0"/>
                <a:cs typeface="Times New Roman" panose="02020603050405020304" pitchFamily="18" charset="0"/>
              </a:rPr>
              <a:t>Alternating Identity as A Survival Strategy</a:t>
            </a:r>
            <a:endParaRPr lang="en-GB" dirty="0"/>
          </a:p>
        </p:txBody>
      </p:sp>
      <p:sp>
        <p:nvSpPr>
          <p:cNvPr id="3" name="Content Placeholder 2"/>
          <p:cNvSpPr>
            <a:spLocks noGrp="1"/>
          </p:cNvSpPr>
          <p:nvPr>
            <p:ph idx="1"/>
          </p:nvPr>
        </p:nvSpPr>
        <p:spPr>
          <a:xfrm>
            <a:off x="0" y="1600200"/>
            <a:ext cx="9144000" cy="5105400"/>
          </a:xfrm>
        </p:spPr>
        <p:txBody>
          <a:bodyPr>
            <a:normAutofit fontScale="70000" lnSpcReduction="20000"/>
          </a:bodyPr>
          <a:lstStyle/>
          <a:p>
            <a:pPr algn="just"/>
            <a:r>
              <a:rPr lang="en-GB" dirty="0">
                <a:latin typeface="Times New Roman" panose="02020603050405020304" pitchFamily="18" charset="0"/>
                <a:cs typeface="Times New Roman" panose="02020603050405020304" pitchFamily="18" charset="0"/>
              </a:rPr>
              <a:t>Evidently, the choice of identity for this second generation goes beyond national affiliations and transcends into one’s strategy that he or she employs to survive in their environment.  </a:t>
            </a:r>
            <a:endParaRPr lang="en-GB" dirty="0" smtClean="0">
              <a:latin typeface="Times New Roman" panose="02020603050405020304" pitchFamily="18" charset="0"/>
              <a:cs typeface="Times New Roman" panose="02020603050405020304" pitchFamily="18" charset="0"/>
            </a:endParaRPr>
          </a:p>
          <a:p>
            <a:pPr algn="just"/>
            <a:endParaRPr lang="en-GB" dirty="0" smtClean="0">
              <a:latin typeface="Times New Roman" panose="02020603050405020304" pitchFamily="18" charset="0"/>
              <a:cs typeface="Times New Roman" panose="02020603050405020304" pitchFamily="18" charset="0"/>
            </a:endParaRPr>
          </a:p>
          <a:p>
            <a:pPr algn="just"/>
            <a:r>
              <a:rPr lang="en-GB" dirty="0" smtClean="0">
                <a:latin typeface="Times New Roman" panose="02020603050405020304" pitchFamily="18" charset="0"/>
                <a:cs typeface="Times New Roman" panose="02020603050405020304" pitchFamily="18" charset="0"/>
              </a:rPr>
              <a:t>While </a:t>
            </a:r>
            <a:r>
              <a:rPr lang="en-GB" dirty="0">
                <a:latin typeface="Times New Roman" panose="02020603050405020304" pitchFamily="18" charset="0"/>
                <a:cs typeface="Times New Roman" panose="02020603050405020304" pitchFamily="18" charset="0"/>
              </a:rPr>
              <a:t>this strategy may enable the former refugees to </a:t>
            </a:r>
            <a:r>
              <a:rPr lang="en-GB" dirty="0" smtClean="0">
                <a:latin typeface="Times New Roman" panose="02020603050405020304" pitchFamily="18" charset="0"/>
                <a:cs typeface="Times New Roman" panose="02020603050405020304" pitchFamily="18" charset="0"/>
              </a:rPr>
              <a:t>survive and locally integrate, </a:t>
            </a:r>
            <a:r>
              <a:rPr lang="en-GB" dirty="0">
                <a:latin typeface="Times New Roman" panose="02020603050405020304" pitchFamily="18" charset="0"/>
                <a:cs typeface="Times New Roman" panose="02020603050405020304" pitchFamily="18" charset="0"/>
              </a:rPr>
              <a:t>it does not however legalise their identity </a:t>
            </a:r>
            <a:r>
              <a:rPr lang="en-GB" dirty="0" smtClean="0">
                <a:latin typeface="Times New Roman" panose="02020603050405020304" pitchFamily="18" charset="0"/>
                <a:cs typeface="Times New Roman" panose="02020603050405020304" pitchFamily="18" charset="0"/>
              </a:rPr>
              <a:t>as defined by the </a:t>
            </a:r>
            <a:r>
              <a:rPr lang="en-GB" dirty="0">
                <a:latin typeface="Times New Roman" panose="02020603050405020304" pitchFamily="18" charset="0"/>
                <a:cs typeface="Times New Roman" panose="02020603050405020304" pitchFamily="18" charset="0"/>
              </a:rPr>
              <a:t>1992 </a:t>
            </a:r>
            <a:r>
              <a:rPr lang="en-GB" dirty="0" smtClean="0">
                <a:latin typeface="Times New Roman" panose="02020603050405020304" pitchFamily="18" charset="0"/>
                <a:cs typeface="Times New Roman" panose="02020603050405020304" pitchFamily="18" charset="0"/>
              </a:rPr>
              <a:t>constitution.</a:t>
            </a:r>
          </a:p>
          <a:p>
            <a:pPr marL="0" indent="0" algn="just">
              <a:buNone/>
            </a:pPr>
            <a:endParaRPr lang="en-GB" dirty="0" smtClean="0">
              <a:latin typeface="Times New Roman" panose="02020603050405020304" pitchFamily="18" charset="0"/>
              <a:cs typeface="Times New Roman" panose="02020603050405020304" pitchFamily="18" charset="0"/>
            </a:endParaRPr>
          </a:p>
          <a:p>
            <a:pPr algn="just"/>
            <a:r>
              <a:rPr lang="en-GB" dirty="0" smtClean="0">
                <a:latin typeface="Times New Roman" panose="02020603050405020304" pitchFamily="18" charset="0"/>
                <a:cs typeface="Times New Roman" panose="02020603050405020304" pitchFamily="18" charset="0"/>
              </a:rPr>
              <a:t>The </a:t>
            </a:r>
            <a:r>
              <a:rPr lang="en-GB" dirty="0">
                <a:latin typeface="Times New Roman" panose="02020603050405020304" pitchFamily="18" charset="0"/>
                <a:cs typeface="Times New Roman" panose="02020603050405020304" pitchFamily="18" charset="0"/>
              </a:rPr>
              <a:t>1992 constitution and the Citizenship Act 2000 (ACT 591) and regulation 2001 of Ghana indicates that </a:t>
            </a:r>
            <a:r>
              <a:rPr lang="en-GB" dirty="0" smtClean="0">
                <a:latin typeface="Times New Roman" panose="02020603050405020304" pitchFamily="18" charset="0"/>
                <a:cs typeface="Times New Roman" panose="02020603050405020304" pitchFamily="18" charset="0"/>
              </a:rPr>
              <a:t>Ghanaian identity </a:t>
            </a:r>
            <a:r>
              <a:rPr lang="en-GB" dirty="0">
                <a:latin typeface="Times New Roman" panose="02020603050405020304" pitchFamily="18" charset="0"/>
                <a:cs typeface="Times New Roman" panose="02020603050405020304" pitchFamily="18" charset="0"/>
              </a:rPr>
              <a:t>can only be acquired by birth, through adoption, marriage, or naturalisation (Republic of Ghana, 1992). </a:t>
            </a:r>
            <a:endParaRPr lang="en-GB" dirty="0" smtClean="0">
              <a:latin typeface="Times New Roman" panose="02020603050405020304" pitchFamily="18" charset="0"/>
              <a:cs typeface="Times New Roman" panose="02020603050405020304" pitchFamily="18" charset="0"/>
            </a:endParaRPr>
          </a:p>
          <a:p>
            <a:pPr algn="just"/>
            <a:endParaRPr lang="en-GB" dirty="0">
              <a:latin typeface="Times New Roman" panose="02020603050405020304" pitchFamily="18" charset="0"/>
              <a:cs typeface="Times New Roman" panose="02020603050405020304" pitchFamily="18" charset="0"/>
            </a:endParaRPr>
          </a:p>
          <a:p>
            <a:pPr algn="just"/>
            <a:r>
              <a:rPr lang="en-GB" dirty="0" smtClean="0">
                <a:latin typeface="Times New Roman" panose="02020603050405020304" pitchFamily="18" charset="0"/>
                <a:cs typeface="Times New Roman" panose="02020603050405020304" pitchFamily="18" charset="0"/>
              </a:rPr>
              <a:t>This </a:t>
            </a:r>
            <a:r>
              <a:rPr lang="en-GB" dirty="0">
                <a:latin typeface="Times New Roman" panose="02020603050405020304" pitchFamily="18" charset="0"/>
                <a:cs typeface="Times New Roman" panose="02020603050405020304" pitchFamily="18" charset="0"/>
              </a:rPr>
              <a:t>indicates that, long duration as well choosing to identify oneself as Ghanaian through language usage or cultural practices do not qualify an individual to be considered as Ghanaian.</a:t>
            </a:r>
          </a:p>
        </p:txBody>
      </p:sp>
    </p:spTree>
    <p:extLst>
      <p:ext uri="{BB962C8B-B14F-4D97-AF65-F5344CB8AC3E}">
        <p14:creationId xmlns:p14="http://schemas.microsoft.com/office/powerpoint/2010/main" val="414345989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668A62-CDA1-4873-B75C-F92B777AF399}"/>
              </a:ext>
            </a:extLst>
          </p:cNvPr>
          <p:cNvSpPr>
            <a:spLocks noGrp="1"/>
          </p:cNvSpPr>
          <p:nvPr>
            <p:ph type="title"/>
          </p:nvPr>
        </p:nvSpPr>
        <p:spPr>
          <a:xfrm>
            <a:off x="76200" y="274638"/>
            <a:ext cx="8915400" cy="1143000"/>
          </a:xfrm>
        </p:spPr>
        <p:txBody>
          <a:bodyPr/>
          <a:lstStyle/>
          <a:p>
            <a:r>
              <a:rPr lang="en-US" sz="4000" dirty="0" smtClean="0">
                <a:latin typeface="Times New Roman" panose="02020603050405020304" pitchFamily="18" charset="0"/>
                <a:cs typeface="Times New Roman" panose="02020603050405020304" pitchFamily="18" charset="0"/>
              </a:rPr>
              <a:t>Conclusion and Recommendation</a:t>
            </a:r>
            <a:r>
              <a:rPr lang="en-US" dirty="0" smtClean="0"/>
              <a:t> </a:t>
            </a:r>
            <a:endParaRPr lang="en-GB" dirty="0"/>
          </a:p>
        </p:txBody>
      </p:sp>
      <p:sp>
        <p:nvSpPr>
          <p:cNvPr id="3" name="Content Placeholder 2">
            <a:extLst>
              <a:ext uri="{FF2B5EF4-FFF2-40B4-BE49-F238E27FC236}">
                <a16:creationId xmlns:a16="http://schemas.microsoft.com/office/drawing/2014/main" id="{279BA788-9D30-4E6F-BCB4-B09A3E7C3A22}"/>
              </a:ext>
            </a:extLst>
          </p:cNvPr>
          <p:cNvSpPr>
            <a:spLocks noGrp="1"/>
          </p:cNvSpPr>
          <p:nvPr>
            <p:ph idx="1"/>
          </p:nvPr>
        </p:nvSpPr>
        <p:spPr>
          <a:xfrm>
            <a:off x="76200" y="1600200"/>
            <a:ext cx="8915400" cy="5257800"/>
          </a:xfrm>
        </p:spPr>
        <p:txBody>
          <a:bodyPr>
            <a:normAutofit/>
          </a:bodyPr>
          <a:lstStyle/>
          <a:p>
            <a:pPr algn="just"/>
            <a:r>
              <a:rPr lang="en-GB" sz="2600" dirty="0">
                <a:latin typeface="Times New Roman" panose="02020603050405020304" pitchFamily="18" charset="0"/>
                <a:cs typeface="Times New Roman" panose="02020603050405020304" pitchFamily="18" charset="0"/>
              </a:rPr>
              <a:t>In conclusion, </a:t>
            </a:r>
            <a:r>
              <a:rPr lang="en-US" sz="2600" dirty="0" smtClean="0">
                <a:latin typeface="Times New Roman" panose="02020603050405020304" pitchFamily="18" charset="0"/>
                <a:cs typeface="Times New Roman" panose="02020603050405020304" pitchFamily="18" charset="0"/>
              </a:rPr>
              <a:t> </a:t>
            </a:r>
            <a:r>
              <a:rPr lang="en-GB" sz="2600" dirty="0">
                <a:latin typeface="Times New Roman" panose="02020603050405020304" pitchFamily="18" charset="0"/>
                <a:cs typeface="Times New Roman" panose="02020603050405020304" pitchFamily="18" charset="0"/>
              </a:rPr>
              <a:t>identity related issues can be tricky for refugees, asylum seekers and other immigrants (</a:t>
            </a:r>
            <a:r>
              <a:rPr lang="en-GB" sz="2600" dirty="0" err="1">
                <a:latin typeface="Times New Roman" panose="02020603050405020304" pitchFamily="18" charset="0"/>
                <a:cs typeface="Times New Roman" panose="02020603050405020304" pitchFamily="18" charset="0"/>
              </a:rPr>
              <a:t>Kebede</a:t>
            </a:r>
            <a:r>
              <a:rPr lang="en-GB" sz="2600" dirty="0">
                <a:latin typeface="Times New Roman" panose="02020603050405020304" pitchFamily="18" charset="0"/>
                <a:cs typeface="Times New Roman" panose="02020603050405020304" pitchFamily="18" charset="0"/>
              </a:rPr>
              <a:t>, 2010). </a:t>
            </a:r>
            <a:endParaRPr lang="en-GB" sz="2600" dirty="0" smtClean="0">
              <a:latin typeface="Times New Roman" panose="02020603050405020304" pitchFamily="18" charset="0"/>
              <a:cs typeface="Times New Roman" panose="02020603050405020304" pitchFamily="18" charset="0"/>
            </a:endParaRPr>
          </a:p>
          <a:p>
            <a:pPr algn="just"/>
            <a:endParaRPr lang="en-US" sz="2600" dirty="0" smtClean="0">
              <a:latin typeface="Times New Roman" panose="02020603050405020304" pitchFamily="18" charset="0"/>
              <a:cs typeface="Times New Roman" panose="02020603050405020304" pitchFamily="18" charset="0"/>
            </a:endParaRPr>
          </a:p>
          <a:p>
            <a:pPr algn="just"/>
            <a:endParaRPr lang="en-GB" sz="2600" dirty="0" smtClean="0">
              <a:latin typeface="Times New Roman" panose="02020603050405020304" pitchFamily="18" charset="0"/>
              <a:cs typeface="Times New Roman" panose="02020603050405020304" pitchFamily="18" charset="0"/>
            </a:endParaRPr>
          </a:p>
          <a:p>
            <a:pPr algn="just"/>
            <a:r>
              <a:rPr lang="en-GB" sz="2600" dirty="0" smtClean="0">
                <a:latin typeface="Times New Roman" panose="02020603050405020304" pitchFamily="18" charset="0"/>
                <a:cs typeface="Times New Roman" panose="02020603050405020304" pitchFamily="18" charset="0"/>
              </a:rPr>
              <a:t>It </a:t>
            </a:r>
            <a:r>
              <a:rPr lang="en-GB" sz="2600" dirty="0">
                <a:latin typeface="Times New Roman" panose="02020603050405020304" pitchFamily="18" charset="0"/>
                <a:cs typeface="Times New Roman" panose="02020603050405020304" pitchFamily="18" charset="0"/>
              </a:rPr>
              <a:t>therefore becomes more complex for different generations of refugees to choose their identity especially for the </a:t>
            </a:r>
            <a:r>
              <a:rPr lang="en-GB" sz="2600" dirty="0" smtClean="0">
                <a:latin typeface="Times New Roman" panose="02020603050405020304" pitchFamily="18" charset="0"/>
                <a:cs typeface="Times New Roman" panose="02020603050405020304" pitchFamily="18" charset="0"/>
              </a:rPr>
              <a:t>former refugees, </a:t>
            </a:r>
            <a:r>
              <a:rPr lang="en-GB" sz="2600" dirty="0">
                <a:latin typeface="Times New Roman" panose="02020603050405020304" pitchFamily="18" charset="0"/>
                <a:cs typeface="Times New Roman" panose="02020603050405020304" pitchFamily="18" charset="0"/>
              </a:rPr>
              <a:t>who found themselves forcefully removed from their country of origin where a they were born and bred, a place where they had a strong ancestral link. </a:t>
            </a:r>
            <a:endParaRPr lang="en-GB" sz="2600" dirty="0" smtClean="0">
              <a:latin typeface="Times New Roman" panose="02020603050405020304" pitchFamily="18" charset="0"/>
              <a:cs typeface="Times New Roman" panose="02020603050405020304" pitchFamily="18" charset="0"/>
            </a:endParaRPr>
          </a:p>
          <a:p>
            <a:pPr algn="just"/>
            <a:endParaRPr lang="en-GB" sz="2600" dirty="0" smtClean="0">
              <a:latin typeface="Times New Roman" panose="02020603050405020304" pitchFamily="18" charset="0"/>
              <a:cs typeface="Times New Roman" panose="02020603050405020304" pitchFamily="18" charset="0"/>
            </a:endParaRPr>
          </a:p>
          <a:p>
            <a:pPr marL="0" indent="0" algn="just">
              <a:buNone/>
            </a:pPr>
            <a:endParaRPr lang="en-GB" sz="2400" dirty="0">
              <a:latin typeface="Times New Roman" panose="02020603050405020304" pitchFamily="18" charset="0"/>
              <a:cs typeface="Times New Roman" panose="02020603050405020304" pitchFamily="18" charset="0"/>
            </a:endParaRPr>
          </a:p>
          <a:p>
            <a:pPr marL="0" indent="0">
              <a:buNone/>
            </a:pPr>
            <a:endParaRPr lang="en-GB" sz="2400" dirty="0">
              <a:latin typeface="Times New Roman" panose="02020603050405020304" pitchFamily="18" charset="0"/>
              <a:cs typeface="Times New Roman" panose="02020603050405020304" pitchFamily="18" charset="0"/>
            </a:endParaRPr>
          </a:p>
          <a:p>
            <a:pPr marL="0" indent="0">
              <a:buNone/>
            </a:pPr>
            <a:endParaRPr lang="en-GB"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74097478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Recommendations</a:t>
            </a:r>
            <a:endParaRPr lang="en-GB" dirty="0"/>
          </a:p>
        </p:txBody>
      </p:sp>
      <p:sp>
        <p:nvSpPr>
          <p:cNvPr id="3" name="Content Placeholder 2"/>
          <p:cNvSpPr>
            <a:spLocks noGrp="1"/>
          </p:cNvSpPr>
          <p:nvPr>
            <p:ph idx="1"/>
          </p:nvPr>
        </p:nvSpPr>
        <p:spPr>
          <a:xfrm>
            <a:off x="0" y="1600200"/>
            <a:ext cx="9144000" cy="5334000"/>
          </a:xfrm>
        </p:spPr>
        <p:txBody>
          <a:bodyPr>
            <a:noAutofit/>
          </a:bodyPr>
          <a:lstStyle/>
          <a:p>
            <a:pPr algn="just"/>
            <a:endParaRPr lang="en-GB" sz="1400" dirty="0" smtClean="0"/>
          </a:p>
          <a:p>
            <a:pPr algn="just"/>
            <a:r>
              <a:rPr lang="en-GB" sz="2000" dirty="0">
                <a:latin typeface="Times New Roman" panose="02020603050405020304" pitchFamily="18" charset="0"/>
                <a:cs typeface="Times New Roman" panose="02020603050405020304" pitchFamily="18" charset="0"/>
              </a:rPr>
              <a:t>These outcomes have great implications for policymaking as many lessons can be learnt from how the Ghanaian government is currently integrating the former Liberian refugees into </a:t>
            </a:r>
            <a:r>
              <a:rPr lang="en-GB" sz="2000" dirty="0" smtClean="0">
                <a:latin typeface="Times New Roman" panose="02020603050405020304" pitchFamily="18" charset="0"/>
                <a:cs typeface="Times New Roman" panose="02020603050405020304" pitchFamily="18" charset="0"/>
              </a:rPr>
              <a:t>the society</a:t>
            </a:r>
            <a:r>
              <a:rPr lang="en-GB" sz="2000" dirty="0">
                <a:latin typeface="Times New Roman" panose="02020603050405020304" pitchFamily="18" charset="0"/>
                <a:cs typeface="Times New Roman" panose="02020603050405020304" pitchFamily="18" charset="0"/>
              </a:rPr>
              <a:t>.  </a:t>
            </a:r>
            <a:endParaRPr lang="en-GB" sz="2000" dirty="0" smtClean="0">
              <a:latin typeface="Times New Roman" panose="02020603050405020304" pitchFamily="18" charset="0"/>
              <a:cs typeface="Times New Roman" panose="02020603050405020304" pitchFamily="18" charset="0"/>
            </a:endParaRPr>
          </a:p>
          <a:p>
            <a:pPr marL="0" indent="0" algn="just">
              <a:buNone/>
            </a:pPr>
            <a:endParaRPr lang="en-US" sz="2000" dirty="0">
              <a:latin typeface="Times New Roman" panose="02020603050405020304" pitchFamily="18" charset="0"/>
              <a:cs typeface="Times New Roman" panose="02020603050405020304" pitchFamily="18" charset="0"/>
            </a:endParaRPr>
          </a:p>
          <a:p>
            <a:pPr marL="0" indent="0" algn="just">
              <a:buNone/>
            </a:pPr>
            <a:endParaRPr lang="en-GB" sz="2000" dirty="0">
              <a:latin typeface="Times New Roman" panose="02020603050405020304" pitchFamily="18" charset="0"/>
              <a:cs typeface="Times New Roman" panose="02020603050405020304" pitchFamily="18" charset="0"/>
            </a:endParaRPr>
          </a:p>
          <a:p>
            <a:pPr algn="just"/>
            <a:r>
              <a:rPr lang="en-GB" sz="2000" dirty="0" smtClean="0">
                <a:latin typeface="Times New Roman" panose="02020603050405020304" pitchFamily="18" charset="0"/>
                <a:cs typeface="Times New Roman" panose="02020603050405020304" pitchFamily="18" charset="0"/>
              </a:rPr>
              <a:t>It </a:t>
            </a:r>
            <a:r>
              <a:rPr lang="en-GB" sz="2000" dirty="0">
                <a:latin typeface="Times New Roman" panose="02020603050405020304" pitchFamily="18" charset="0"/>
                <a:cs typeface="Times New Roman" panose="02020603050405020304" pitchFamily="18" charset="0"/>
              </a:rPr>
              <a:t>is therefore being recommended that, the GRB works with other agencies to ensure the creation of legal </a:t>
            </a:r>
            <a:r>
              <a:rPr lang="en-GB" sz="2000" dirty="0" smtClean="0">
                <a:latin typeface="Times New Roman" panose="02020603050405020304" pitchFamily="18" charset="0"/>
                <a:cs typeface="Times New Roman" panose="02020603050405020304" pitchFamily="18" charset="0"/>
              </a:rPr>
              <a:t>framework which clearly defines the legal identity </a:t>
            </a:r>
            <a:r>
              <a:rPr lang="en-GB" sz="2000" dirty="0">
                <a:latin typeface="Times New Roman" panose="02020603050405020304" pitchFamily="18" charset="0"/>
                <a:cs typeface="Times New Roman" panose="02020603050405020304" pitchFamily="18" charset="0"/>
              </a:rPr>
              <a:t>for local integration. </a:t>
            </a:r>
          </a:p>
          <a:p>
            <a:pPr algn="just"/>
            <a:endParaRPr lang="en-GB" sz="2000" dirty="0" smtClean="0">
              <a:latin typeface="Times New Roman" panose="02020603050405020304" pitchFamily="18" charset="0"/>
              <a:cs typeface="Times New Roman" panose="02020603050405020304" pitchFamily="18" charset="0"/>
            </a:endParaRPr>
          </a:p>
          <a:p>
            <a:pPr algn="just"/>
            <a:r>
              <a:rPr lang="en-GB" sz="2000" dirty="0" smtClean="0">
                <a:latin typeface="Times New Roman" panose="02020603050405020304" pitchFamily="18" charset="0"/>
                <a:cs typeface="Times New Roman" panose="02020603050405020304" pitchFamily="18" charset="0"/>
              </a:rPr>
              <a:t>This </a:t>
            </a:r>
            <a:r>
              <a:rPr lang="en-GB" sz="2000" dirty="0">
                <a:latin typeface="Times New Roman" panose="02020603050405020304" pitchFamily="18" charset="0"/>
                <a:cs typeface="Times New Roman" panose="02020603050405020304" pitchFamily="18" charset="0"/>
              </a:rPr>
              <a:t>would not only fasten government’s decision making regarding refugees in general but more specifically, it will facilitate the integration process for the ex-Liberian </a:t>
            </a:r>
            <a:r>
              <a:rPr lang="en-GB" sz="2000" dirty="0" smtClean="0">
                <a:latin typeface="Times New Roman" panose="02020603050405020304" pitchFamily="18" charset="0"/>
                <a:cs typeface="Times New Roman" panose="02020603050405020304" pitchFamily="18" charset="0"/>
              </a:rPr>
              <a:t>refugees </a:t>
            </a:r>
            <a:r>
              <a:rPr lang="en-GB" sz="2000" dirty="0">
                <a:latin typeface="Times New Roman" panose="02020603050405020304" pitchFamily="18" charset="0"/>
                <a:cs typeface="Times New Roman" panose="02020603050405020304" pitchFamily="18" charset="0"/>
              </a:rPr>
              <a:t>in </a:t>
            </a:r>
            <a:r>
              <a:rPr lang="en-GB" sz="2000" dirty="0" smtClean="0">
                <a:latin typeface="Times New Roman" panose="02020603050405020304" pitchFamily="18" charset="0"/>
                <a:cs typeface="Times New Roman" panose="02020603050405020304" pitchFamily="18" charset="0"/>
              </a:rPr>
              <a:t>Ghana.</a:t>
            </a:r>
          </a:p>
          <a:p>
            <a:pPr marL="0" indent="0" algn="just">
              <a:buNone/>
            </a:pPr>
            <a:endParaRPr lang="en-GB" sz="1800" dirty="0"/>
          </a:p>
          <a:p>
            <a:pPr algn="just"/>
            <a:endParaRPr lang="en-GB" sz="1200" dirty="0"/>
          </a:p>
        </p:txBody>
      </p:sp>
    </p:spTree>
    <p:extLst>
      <p:ext uri="{BB962C8B-B14F-4D97-AF65-F5344CB8AC3E}">
        <p14:creationId xmlns:p14="http://schemas.microsoft.com/office/powerpoint/2010/main" val="342996678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endParaRPr lang="en-US" dirty="0" smtClean="0"/>
          </a:p>
          <a:p>
            <a:endParaRPr lang="en-US" dirty="0"/>
          </a:p>
        </p:txBody>
      </p:sp>
      <p:sp>
        <p:nvSpPr>
          <p:cNvPr id="4" name="Rectangle 3"/>
          <p:cNvSpPr/>
          <p:nvPr/>
        </p:nvSpPr>
        <p:spPr>
          <a:xfrm>
            <a:off x="457200" y="2819401"/>
            <a:ext cx="8153399" cy="2400657"/>
          </a:xfrm>
          <a:prstGeom prst="rect">
            <a:avLst/>
          </a:prstGeom>
          <a:noFill/>
        </p:spPr>
        <p:txBody>
          <a:bodyPr wrap="square" lIns="91440" tIns="45720" rIns="91440" bIns="45720">
            <a:spAutoFit/>
          </a:bodyPr>
          <a:lstStyle/>
          <a:p>
            <a:pPr algn="ctr"/>
            <a:r>
              <a:rPr lang="en-US" sz="9600" dirty="0" smtClean="0">
                <a:ln w="0"/>
                <a:effectLst>
                  <a:outerShdw blurRad="38100" dist="19050" dir="2700000" algn="tl" rotWithShape="0">
                    <a:schemeClr val="dk1">
                      <a:alpha val="40000"/>
                    </a:schemeClr>
                  </a:outerShdw>
                </a:effectLst>
                <a:latin typeface="Bahnschrift SemiBold Condensed" panose="020B0502040204020203" pitchFamily="34" charset="0"/>
              </a:rPr>
              <a:t>THANK </a:t>
            </a:r>
            <a:r>
              <a:rPr lang="en-US" sz="9600" dirty="0">
                <a:ln w="0"/>
                <a:effectLst>
                  <a:outerShdw blurRad="38100" dist="19050" dir="2700000" algn="tl" rotWithShape="0">
                    <a:schemeClr val="dk1">
                      <a:alpha val="40000"/>
                    </a:schemeClr>
                  </a:outerShdw>
                </a:effectLst>
                <a:latin typeface="Bahnschrift SemiBold Condensed" panose="020B0502040204020203" pitchFamily="34" charset="0"/>
              </a:rPr>
              <a:t>YOU </a:t>
            </a:r>
            <a:endParaRPr lang="en-GB" sz="9600" dirty="0">
              <a:ln w="0"/>
              <a:effectLst>
                <a:outerShdw blurRad="38100" dist="19050" dir="2700000" algn="tl" rotWithShape="0">
                  <a:schemeClr val="dk1">
                    <a:alpha val="40000"/>
                  </a:schemeClr>
                </a:outerShdw>
              </a:effectLst>
              <a:latin typeface="Bahnschrift SemiBold Condensed" panose="020B0502040204020203" pitchFamily="34" charset="0"/>
            </a:endParaRPr>
          </a:p>
          <a:p>
            <a:pPr algn="ctr"/>
            <a:r>
              <a:rPr lang="en-US" sz="5400" dirty="0" smtClean="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rPr>
              <a:t> </a:t>
            </a:r>
            <a:endParaRPr lang="en-US" sz="5400" dirty="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endParaRPr>
          </a:p>
        </p:txBody>
      </p:sp>
    </p:spTree>
    <p:extLst>
      <p:ext uri="{BB962C8B-B14F-4D97-AF65-F5344CB8AC3E}">
        <p14:creationId xmlns:p14="http://schemas.microsoft.com/office/powerpoint/2010/main" val="24582486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wipe(down)">
                                      <p:cBhvr>
                                        <p:cTn id="7"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OUTLINE</a:t>
            </a:r>
            <a:endParaRPr lang="en-GB" dirty="0"/>
          </a:p>
        </p:txBody>
      </p:sp>
      <p:sp>
        <p:nvSpPr>
          <p:cNvPr id="3" name="Content Placeholder 2"/>
          <p:cNvSpPr>
            <a:spLocks noGrp="1"/>
          </p:cNvSpPr>
          <p:nvPr>
            <p:ph idx="1"/>
          </p:nvPr>
        </p:nvSpPr>
        <p:spPr>
          <a:xfrm>
            <a:off x="152400" y="1600201"/>
            <a:ext cx="8991600" cy="4495800"/>
          </a:xfrm>
        </p:spPr>
        <p:txBody>
          <a:bodyPr>
            <a:normAutofit fontScale="92500" lnSpcReduction="20000"/>
          </a:bodyPr>
          <a:lstStyle/>
          <a:p>
            <a:r>
              <a:rPr lang="en-US" dirty="0" smtClean="0"/>
              <a:t>Background</a:t>
            </a:r>
          </a:p>
          <a:p>
            <a:pPr marL="0" indent="0">
              <a:buNone/>
            </a:pPr>
            <a:endParaRPr lang="en-US" dirty="0" smtClean="0"/>
          </a:p>
          <a:p>
            <a:r>
              <a:rPr lang="en-GB" dirty="0"/>
              <a:t>Operationalising identity among different </a:t>
            </a:r>
            <a:r>
              <a:rPr lang="en-GB" dirty="0" smtClean="0"/>
              <a:t>generations</a:t>
            </a:r>
          </a:p>
          <a:p>
            <a:pPr marL="0" indent="0">
              <a:buNone/>
            </a:pPr>
            <a:endParaRPr lang="en-GB" dirty="0" smtClean="0"/>
          </a:p>
          <a:p>
            <a:r>
              <a:rPr lang="en-US" dirty="0"/>
              <a:t>Research </a:t>
            </a:r>
            <a:r>
              <a:rPr lang="en-US" dirty="0" smtClean="0"/>
              <a:t>Method</a:t>
            </a:r>
          </a:p>
          <a:p>
            <a:pPr marL="0" indent="0">
              <a:buNone/>
            </a:pPr>
            <a:r>
              <a:rPr lang="en-US" dirty="0" smtClean="0"/>
              <a:t> </a:t>
            </a:r>
          </a:p>
          <a:p>
            <a:r>
              <a:rPr lang="en-US" dirty="0">
                <a:latin typeface="Times New Roman" panose="02020603050405020304" pitchFamily="18" charset="0"/>
                <a:cs typeface="Times New Roman" panose="02020603050405020304" pitchFamily="18" charset="0"/>
              </a:rPr>
              <a:t>Findings and </a:t>
            </a:r>
            <a:r>
              <a:rPr lang="en-US" dirty="0" smtClean="0">
                <a:latin typeface="Times New Roman" panose="02020603050405020304" pitchFamily="18" charset="0"/>
                <a:cs typeface="Times New Roman" panose="02020603050405020304" pitchFamily="18" charset="0"/>
              </a:rPr>
              <a:t>Discussions</a:t>
            </a:r>
          </a:p>
          <a:p>
            <a:pPr marL="0" indent="0">
              <a:buNone/>
            </a:pPr>
            <a:endParaRPr lang="en-US" dirty="0" smtClean="0">
              <a:latin typeface="Times New Roman" panose="02020603050405020304" pitchFamily="18" charset="0"/>
              <a:cs typeface="Times New Roman" panose="02020603050405020304" pitchFamily="18" charset="0"/>
            </a:endParaRPr>
          </a:p>
          <a:p>
            <a:r>
              <a:rPr lang="en-US" dirty="0" smtClean="0">
                <a:latin typeface="Times New Roman" panose="02020603050405020304" pitchFamily="18" charset="0"/>
                <a:cs typeface="Times New Roman" panose="02020603050405020304" pitchFamily="18" charset="0"/>
              </a:rPr>
              <a:t>Conclusion and Recommendations</a:t>
            </a:r>
            <a:endParaRPr lang="en-US" dirty="0" smtClean="0"/>
          </a:p>
          <a:p>
            <a:endParaRPr lang="en-GB" dirty="0"/>
          </a:p>
        </p:txBody>
      </p:sp>
    </p:spTree>
    <p:extLst>
      <p:ext uri="{BB962C8B-B14F-4D97-AF65-F5344CB8AC3E}">
        <p14:creationId xmlns:p14="http://schemas.microsoft.com/office/powerpoint/2010/main" val="257483606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536" y="304800"/>
            <a:ext cx="8435280" cy="838200"/>
          </a:xfrm>
        </p:spPr>
        <p:txBody>
          <a:bodyPr>
            <a:normAutofit/>
          </a:bodyPr>
          <a:lstStyle/>
          <a:p>
            <a:r>
              <a:rPr lang="en-US" sz="4000" b="1" u="sng" dirty="0" smtClean="0">
                <a:solidFill>
                  <a:schemeClr val="bg2"/>
                </a:solidFill>
                <a:latin typeface="Times New Roman" panose="02020603050405020304" pitchFamily="18" charset="0"/>
                <a:cs typeface="Times New Roman" panose="02020603050405020304" pitchFamily="18" charset="0"/>
              </a:rPr>
              <a:t>Background </a:t>
            </a:r>
            <a:endParaRPr lang="en-US" sz="4000" b="1" u="sng" dirty="0">
              <a:solidFill>
                <a:schemeClr val="bg2"/>
              </a:solidFill>
              <a:latin typeface="Times New Roman" panose="02020603050405020304" pitchFamily="18" charset="0"/>
              <a:cs typeface="Times New Roman" panose="02020603050405020304" pitchFamily="18" charset="0"/>
            </a:endParaRPr>
          </a:p>
        </p:txBody>
      </p:sp>
      <p:sp>
        <p:nvSpPr>
          <p:cNvPr id="6" name="Rectangle 5"/>
          <p:cNvSpPr/>
          <p:nvPr/>
        </p:nvSpPr>
        <p:spPr>
          <a:xfrm>
            <a:off x="0" y="1582341"/>
            <a:ext cx="9144000" cy="7325082"/>
          </a:xfrm>
          <a:prstGeom prst="rect">
            <a:avLst/>
          </a:prstGeom>
        </p:spPr>
        <p:txBody>
          <a:bodyPr wrap="square">
            <a:spAutoFit/>
          </a:bodyPr>
          <a:lstStyle/>
          <a:p>
            <a:pPr marL="342900" lvl="0" indent="-342900" algn="just">
              <a:buFont typeface="Arial" panose="020B0604020202020204" pitchFamily="34" charset="0"/>
              <a:buChar char="•"/>
            </a:pPr>
            <a:r>
              <a:rPr lang="en-US" sz="2000" dirty="0" smtClean="0">
                <a:latin typeface="Times New Roman" panose="02020603050405020304" pitchFamily="18" charset="0"/>
                <a:cs typeface="Times New Roman" panose="02020603050405020304" pitchFamily="18" charset="0"/>
              </a:rPr>
              <a:t>Forced migration continues to have impact on populations globally due to ethnic, religious, tribal conflict, oppressive governments, political upheavals, natural disasters and climate change (UNHCR, 2002; </a:t>
            </a:r>
            <a:r>
              <a:rPr lang="en-US" sz="2000" dirty="0" err="1" smtClean="0">
                <a:latin typeface="Times New Roman" panose="02020603050405020304" pitchFamily="18" charset="0"/>
                <a:cs typeface="Times New Roman" panose="02020603050405020304" pitchFamily="18" charset="0"/>
              </a:rPr>
              <a:t>Teye</a:t>
            </a:r>
            <a:r>
              <a:rPr lang="en-US" sz="2000" dirty="0" smtClean="0">
                <a:latin typeface="Times New Roman" panose="02020603050405020304" pitchFamily="18" charset="0"/>
                <a:cs typeface="Times New Roman" panose="02020603050405020304" pitchFamily="18" charset="0"/>
              </a:rPr>
              <a:t> &amp; </a:t>
            </a:r>
            <a:r>
              <a:rPr lang="en-US" sz="2000" dirty="0" err="1" smtClean="0">
                <a:latin typeface="Times New Roman" panose="02020603050405020304" pitchFamily="18" charset="0"/>
                <a:cs typeface="Times New Roman" panose="02020603050405020304" pitchFamily="18" charset="0"/>
              </a:rPr>
              <a:t>Yebley</a:t>
            </a:r>
            <a:r>
              <a:rPr lang="en-US" sz="2000" dirty="0" smtClean="0">
                <a:latin typeface="Times New Roman" panose="02020603050405020304" pitchFamily="18" charset="0"/>
                <a:cs typeface="Times New Roman" panose="02020603050405020304" pitchFamily="18" charset="0"/>
              </a:rPr>
              <a:t>).</a:t>
            </a:r>
          </a:p>
          <a:p>
            <a:pPr lvl="0" algn="just"/>
            <a:endParaRPr lang="en-US" sz="2000" dirty="0">
              <a:latin typeface="Times New Roman" panose="02020603050405020304" pitchFamily="18" charset="0"/>
              <a:cs typeface="Times New Roman" panose="02020603050405020304" pitchFamily="18" charset="0"/>
            </a:endParaRPr>
          </a:p>
          <a:p>
            <a:pPr marL="342900" indent="-342900" algn="just">
              <a:buFont typeface="Arial" panose="020B0604020202020204" pitchFamily="34" charset="0"/>
              <a:buChar char="•"/>
            </a:pPr>
            <a:r>
              <a:rPr lang="en-US" sz="2000" dirty="0" smtClean="0">
                <a:latin typeface="Times New Roman" panose="02020603050405020304" pitchFamily="18" charset="0"/>
                <a:cs typeface="Times New Roman" panose="02020603050405020304" pitchFamily="18" charset="0"/>
              </a:rPr>
              <a:t>Current statistics indicate that the end of 2022, 108.4 million people were forcibly displaced worldwide as a result of persecution, conflict, violence or human </a:t>
            </a:r>
            <a:r>
              <a:rPr lang="en-US" sz="2000" dirty="0">
                <a:latin typeface="Times New Roman" panose="02020603050405020304" pitchFamily="18" charset="0"/>
                <a:cs typeface="Times New Roman" panose="02020603050405020304" pitchFamily="18" charset="0"/>
              </a:rPr>
              <a:t>rights violations (UNHCR, 2023</a:t>
            </a:r>
            <a:r>
              <a:rPr lang="en-US" sz="2000" dirty="0" smtClean="0">
                <a:latin typeface="Times New Roman" panose="02020603050405020304" pitchFamily="18" charset="0"/>
                <a:cs typeface="Times New Roman" panose="02020603050405020304" pitchFamily="18" charset="0"/>
              </a:rPr>
              <a:t>).</a:t>
            </a:r>
          </a:p>
          <a:p>
            <a:pPr marL="342900" lvl="0" indent="-342900" algn="just">
              <a:buFont typeface="Arial" panose="020B0604020202020204" pitchFamily="34" charset="0"/>
              <a:buChar char="•"/>
            </a:pPr>
            <a:endParaRPr lang="en-US" sz="2000" dirty="0" smtClean="0">
              <a:latin typeface="Times New Roman" panose="02020603050405020304" pitchFamily="18" charset="0"/>
              <a:cs typeface="Times New Roman" panose="02020603050405020304" pitchFamily="18" charset="0"/>
            </a:endParaRPr>
          </a:p>
          <a:p>
            <a:pPr marL="342900" lvl="0" indent="-342900" algn="just">
              <a:buFont typeface="Arial" panose="020B0604020202020204" pitchFamily="34" charset="0"/>
              <a:buChar char="•"/>
            </a:pPr>
            <a:r>
              <a:rPr lang="en-US" sz="2000" dirty="0" smtClean="0">
                <a:latin typeface="Times New Roman" panose="02020603050405020304" pitchFamily="18" charset="0"/>
                <a:cs typeface="Times New Roman" panose="02020603050405020304" pitchFamily="18" charset="0"/>
              </a:rPr>
              <a:t>While </a:t>
            </a:r>
            <a:r>
              <a:rPr lang="en-US" sz="2000" dirty="0">
                <a:latin typeface="Times New Roman" panose="02020603050405020304" pitchFamily="18" charset="0"/>
                <a:cs typeface="Times New Roman" panose="02020603050405020304" pitchFamily="18" charset="0"/>
              </a:rPr>
              <a:t>the initial emergency phase during the arrival of refugees in a host country is characterized by support from humanitarian actors, the subsequent </a:t>
            </a:r>
            <a:r>
              <a:rPr lang="en-US" sz="2000" dirty="0" smtClean="0">
                <a:latin typeface="Times New Roman" panose="02020603050405020304" pitchFamily="18" charset="0"/>
                <a:cs typeface="Times New Roman" panose="02020603050405020304" pitchFamily="18" charset="0"/>
              </a:rPr>
              <a:t>post-conflict period receives very little support.</a:t>
            </a:r>
          </a:p>
          <a:p>
            <a:pPr marL="342900" lvl="0" indent="-342900" algn="just">
              <a:buFont typeface="Arial" panose="020B0604020202020204" pitchFamily="34" charset="0"/>
              <a:buChar char="•"/>
            </a:pPr>
            <a:endParaRPr lang="en-US" sz="2000" dirty="0">
              <a:latin typeface="Times New Roman" panose="02020603050405020304" pitchFamily="18" charset="0"/>
              <a:cs typeface="Times New Roman" panose="02020603050405020304" pitchFamily="18" charset="0"/>
            </a:endParaRPr>
          </a:p>
          <a:p>
            <a:pPr marL="342900" lvl="0" indent="-342900" algn="just">
              <a:buFont typeface="Arial" panose="020B0604020202020204" pitchFamily="34" charset="0"/>
              <a:buChar char="•"/>
            </a:pPr>
            <a:r>
              <a:rPr lang="en-US" sz="2000" dirty="0" smtClean="0">
                <a:latin typeface="Times New Roman" panose="02020603050405020304" pitchFamily="18" charset="0"/>
                <a:cs typeface="Times New Roman" panose="02020603050405020304" pitchFamily="18" charset="0"/>
              </a:rPr>
              <a:t>The </a:t>
            </a:r>
            <a:r>
              <a:rPr lang="en-US" sz="2000" dirty="0">
                <a:latin typeface="Times New Roman" panose="02020603050405020304" pitchFamily="18" charset="0"/>
                <a:cs typeface="Times New Roman" panose="02020603050405020304" pitchFamily="18" charset="0"/>
              </a:rPr>
              <a:t>closing down of the </a:t>
            </a:r>
            <a:r>
              <a:rPr lang="en-US" sz="2000" dirty="0" err="1">
                <a:latin typeface="Times New Roman" panose="02020603050405020304" pitchFamily="18" charset="0"/>
                <a:cs typeface="Times New Roman" panose="02020603050405020304" pitchFamily="18" charset="0"/>
              </a:rPr>
              <a:t>Budumburam</a:t>
            </a:r>
            <a:r>
              <a:rPr lang="en-US" sz="2000" dirty="0">
                <a:latin typeface="Times New Roman" panose="02020603050405020304" pitchFamily="18" charset="0"/>
                <a:cs typeface="Times New Roman" panose="02020603050405020304" pitchFamily="18" charset="0"/>
              </a:rPr>
              <a:t> camp following the declaration of the cessation of conflict brings into question the application of durable solutions of </a:t>
            </a:r>
            <a:r>
              <a:rPr lang="en-US" sz="2000" dirty="0" smtClean="0">
                <a:latin typeface="Times New Roman" panose="02020603050405020304" pitchFamily="18" charset="0"/>
                <a:cs typeface="Times New Roman" panose="02020603050405020304" pitchFamily="18" charset="0"/>
              </a:rPr>
              <a:t>such as voluntary repatriation, local integration and resettlement in a third country of asylum.</a:t>
            </a:r>
            <a:endParaRPr lang="en-US" sz="2000" dirty="0">
              <a:latin typeface="Times New Roman" panose="02020603050405020304" pitchFamily="18" charset="0"/>
              <a:cs typeface="Times New Roman" panose="02020603050405020304" pitchFamily="18" charset="0"/>
            </a:endParaRPr>
          </a:p>
          <a:p>
            <a:pPr lvl="0" algn="just"/>
            <a:endParaRPr lang="en-US" sz="2000" dirty="0" smtClean="0">
              <a:latin typeface="Times New Roman" panose="02020603050405020304" pitchFamily="18" charset="0"/>
              <a:cs typeface="Times New Roman" panose="02020603050405020304" pitchFamily="18" charset="0"/>
            </a:endParaRPr>
          </a:p>
          <a:p>
            <a:pPr lvl="0"/>
            <a:endParaRPr lang="en-GB" sz="2400" dirty="0" smtClean="0">
              <a:latin typeface="Times New Roman" panose="02020603050405020304" pitchFamily="18" charset="0"/>
              <a:cs typeface="Times New Roman" panose="02020603050405020304" pitchFamily="18" charset="0"/>
            </a:endParaRPr>
          </a:p>
          <a:p>
            <a:pPr marL="342900" lvl="0" indent="-342900">
              <a:buFont typeface="Wingdings" panose="05000000000000000000" pitchFamily="2" charset="2"/>
              <a:buChar char="v"/>
            </a:pPr>
            <a:endParaRPr lang="en-GB" sz="2400" dirty="0" smtClean="0">
              <a:latin typeface="Times New Roman" panose="02020603050405020304" pitchFamily="18" charset="0"/>
              <a:cs typeface="Times New Roman" panose="02020603050405020304" pitchFamily="18" charset="0"/>
            </a:endParaRPr>
          </a:p>
          <a:p>
            <a:pPr marL="342900" lvl="0" indent="-342900">
              <a:buFont typeface="Wingdings" panose="05000000000000000000" pitchFamily="2" charset="2"/>
              <a:buChar char="v"/>
            </a:pPr>
            <a:endParaRPr lang="en-GB" sz="2400" dirty="0" smtClean="0">
              <a:latin typeface="Times New Roman" panose="02020603050405020304" pitchFamily="18" charset="0"/>
              <a:cs typeface="Times New Roman" panose="02020603050405020304" pitchFamily="18" charset="0"/>
            </a:endParaRPr>
          </a:p>
          <a:p>
            <a:pPr marL="342900" lvl="0" indent="-342900">
              <a:buFont typeface="Wingdings" panose="05000000000000000000" pitchFamily="2" charset="2"/>
              <a:buChar char="v"/>
            </a:pPr>
            <a:endParaRPr lang="en-GB" sz="2400" dirty="0">
              <a:latin typeface="Times New Roman" panose="02020603050405020304" pitchFamily="18" charset="0"/>
              <a:cs typeface="Times New Roman" panose="02020603050405020304" pitchFamily="18" charset="0"/>
            </a:endParaRPr>
          </a:p>
          <a:p>
            <a:pPr marL="342900" indent="-342900">
              <a:buFont typeface="Wingdings" panose="05000000000000000000" pitchFamily="2" charset="2"/>
              <a:buChar char="v"/>
            </a:pPr>
            <a:endParaRPr lang="en-US" sz="2400" dirty="0">
              <a:latin typeface="Times New Roman" panose="02020603050405020304" pitchFamily="18" charset="0"/>
              <a:cs typeface="Times New Roman" panose="02020603050405020304" pitchFamily="18" charset="0"/>
            </a:endParaRPr>
          </a:p>
          <a:p>
            <a:pPr lvl="0"/>
            <a:endParaRPr lang="en-GB" sz="1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44780262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F8E5F5-A87B-47A9-8F1E-860319B8B3E7}"/>
              </a:ext>
            </a:extLst>
          </p:cNvPr>
          <p:cNvSpPr>
            <a:spLocks noGrp="1"/>
          </p:cNvSpPr>
          <p:nvPr>
            <p:ph type="title"/>
          </p:nvPr>
        </p:nvSpPr>
        <p:spPr/>
        <p:txBody>
          <a:bodyPr/>
          <a:lstStyle/>
          <a:p>
            <a:r>
              <a:rPr lang="en-US" b="1" dirty="0">
                <a:latin typeface="Arial Black" pitchFamily="34" charset="0"/>
              </a:rPr>
              <a:t>Background </a:t>
            </a:r>
            <a:endParaRPr lang="en-GB" b="1" dirty="0">
              <a:latin typeface="Arial Black" pitchFamily="34" charset="0"/>
            </a:endParaRPr>
          </a:p>
        </p:txBody>
      </p:sp>
      <p:sp>
        <p:nvSpPr>
          <p:cNvPr id="3" name="Content Placeholder 2">
            <a:extLst>
              <a:ext uri="{FF2B5EF4-FFF2-40B4-BE49-F238E27FC236}">
                <a16:creationId xmlns:a16="http://schemas.microsoft.com/office/drawing/2014/main" id="{BFD76C3D-63D3-4BE7-85B0-B53810805220}"/>
              </a:ext>
            </a:extLst>
          </p:cNvPr>
          <p:cNvSpPr>
            <a:spLocks noGrp="1"/>
          </p:cNvSpPr>
          <p:nvPr>
            <p:ph idx="1"/>
          </p:nvPr>
        </p:nvSpPr>
        <p:spPr>
          <a:xfrm>
            <a:off x="0" y="1600200"/>
            <a:ext cx="9067800" cy="5257800"/>
          </a:xfrm>
        </p:spPr>
        <p:txBody>
          <a:bodyPr>
            <a:normAutofit fontScale="32500" lnSpcReduction="20000"/>
          </a:bodyPr>
          <a:lstStyle/>
          <a:p>
            <a:pPr marL="0" indent="0" algn="just">
              <a:buNone/>
            </a:pPr>
            <a:r>
              <a:rPr lang="en-US" sz="7200" dirty="0" smtClean="0">
                <a:latin typeface="Times New Roman" panose="02020603050405020304" pitchFamily="18" charset="0"/>
                <a:cs typeface="Times New Roman" panose="02020603050405020304" pitchFamily="18" charset="0"/>
              </a:rPr>
              <a:t> </a:t>
            </a:r>
          </a:p>
          <a:p>
            <a:pPr algn="just"/>
            <a:r>
              <a:rPr lang="en-GB" sz="7200" dirty="0" smtClean="0">
                <a:latin typeface="Times New Roman" panose="02020603050405020304" pitchFamily="18" charset="0"/>
                <a:cs typeface="Times New Roman" panose="02020603050405020304" pitchFamily="18" charset="0"/>
              </a:rPr>
              <a:t>Admittedly</a:t>
            </a:r>
            <a:r>
              <a:rPr lang="en-GB" sz="7200" dirty="0">
                <a:latin typeface="Times New Roman" panose="02020603050405020304" pitchFamily="18" charset="0"/>
                <a:cs typeface="Times New Roman" panose="02020603050405020304" pitchFamily="18" charset="0"/>
              </a:rPr>
              <a:t>, very few researchers have directed their interest towards the post-camp period and subsequent application of local integration of </a:t>
            </a:r>
            <a:r>
              <a:rPr lang="en-GB" sz="7200" dirty="0" smtClean="0">
                <a:latin typeface="Times New Roman" panose="02020603050405020304" pitchFamily="18" charset="0"/>
                <a:cs typeface="Times New Roman" panose="02020603050405020304" pitchFamily="18" charset="0"/>
              </a:rPr>
              <a:t>refugees.</a:t>
            </a:r>
          </a:p>
          <a:p>
            <a:pPr marL="0" indent="0" algn="just">
              <a:buNone/>
            </a:pPr>
            <a:endParaRPr lang="en-GB" sz="7200" dirty="0" smtClean="0">
              <a:latin typeface="Times New Roman" panose="02020603050405020304" pitchFamily="18" charset="0"/>
              <a:cs typeface="Times New Roman" panose="02020603050405020304" pitchFamily="18" charset="0"/>
            </a:endParaRPr>
          </a:p>
          <a:p>
            <a:pPr algn="just"/>
            <a:r>
              <a:rPr lang="en-GB" sz="7200" dirty="0" smtClean="0">
                <a:latin typeface="Times New Roman" panose="02020603050405020304" pitchFamily="18" charset="0"/>
                <a:cs typeface="Times New Roman" panose="02020603050405020304" pitchFamily="18" charset="0"/>
              </a:rPr>
              <a:t>Of the current studies in this area, the focus is mostly on the first generation (</a:t>
            </a:r>
            <a:r>
              <a:rPr lang="en-GB" sz="7200" dirty="0" err="1" smtClean="0">
                <a:latin typeface="Times New Roman" panose="02020603050405020304" pitchFamily="18" charset="0"/>
                <a:cs typeface="Times New Roman" panose="02020603050405020304" pitchFamily="18" charset="0"/>
              </a:rPr>
              <a:t>Kebede</a:t>
            </a:r>
            <a:r>
              <a:rPr lang="en-GB" sz="7200" dirty="0" smtClean="0">
                <a:latin typeface="Times New Roman" panose="02020603050405020304" pitchFamily="18" charset="0"/>
                <a:cs typeface="Times New Roman" panose="02020603050405020304" pitchFamily="18" charset="0"/>
              </a:rPr>
              <a:t>, 2010).</a:t>
            </a:r>
          </a:p>
          <a:p>
            <a:pPr algn="just"/>
            <a:endParaRPr lang="en-GB" sz="7200" dirty="0" smtClean="0">
              <a:latin typeface="Times New Roman" panose="02020603050405020304" pitchFamily="18" charset="0"/>
              <a:cs typeface="Times New Roman" panose="02020603050405020304" pitchFamily="18" charset="0"/>
            </a:endParaRPr>
          </a:p>
          <a:p>
            <a:pPr algn="just"/>
            <a:r>
              <a:rPr lang="en-GB" sz="7200" dirty="0" smtClean="0">
                <a:latin typeface="Times New Roman" panose="02020603050405020304" pitchFamily="18" charset="0"/>
                <a:cs typeface="Times New Roman" panose="02020603050405020304" pitchFamily="18" charset="0"/>
              </a:rPr>
              <a:t>Even though </a:t>
            </a:r>
            <a:r>
              <a:rPr lang="en-GB" sz="7200" dirty="0">
                <a:latin typeface="Times New Roman" panose="02020603050405020304" pitchFamily="18" charset="0"/>
                <a:cs typeface="Times New Roman" panose="02020603050405020304" pitchFamily="18" charset="0"/>
              </a:rPr>
              <a:t>former Liberian refugees can apply for citizenship, their children who have one of their parents being Ghanaian can automatically claim the Ghanaian nationality at the age of eighteen years. </a:t>
            </a:r>
          </a:p>
          <a:p>
            <a:pPr marL="0" indent="0" algn="just">
              <a:buNone/>
            </a:pPr>
            <a:endParaRPr lang="en-GB" sz="7200" dirty="0">
              <a:latin typeface="Times New Roman" panose="02020603050405020304" pitchFamily="18" charset="0"/>
              <a:cs typeface="Times New Roman" panose="02020603050405020304" pitchFamily="18" charset="0"/>
            </a:endParaRPr>
          </a:p>
          <a:p>
            <a:r>
              <a:rPr lang="en-GB" sz="7200" dirty="0">
                <a:latin typeface="Times New Roman" panose="02020603050405020304" pitchFamily="18" charset="0"/>
                <a:cs typeface="Times New Roman" panose="02020603050405020304" pitchFamily="18" charset="0"/>
              </a:rPr>
              <a:t>Thus, the study examined the differences in self-identity among the different generations </a:t>
            </a:r>
            <a:r>
              <a:rPr lang="en-GB" sz="7200" dirty="0" smtClean="0">
                <a:latin typeface="Times New Roman" panose="02020603050405020304" pitchFamily="18" charset="0"/>
                <a:cs typeface="Times New Roman" panose="02020603050405020304" pitchFamily="18" charset="0"/>
              </a:rPr>
              <a:t>and </a:t>
            </a:r>
            <a:r>
              <a:rPr lang="en-GB" sz="7200" dirty="0">
                <a:latin typeface="Times New Roman" panose="02020603050405020304" pitchFamily="18" charset="0"/>
                <a:cs typeface="Times New Roman" panose="02020603050405020304" pitchFamily="18" charset="0"/>
              </a:rPr>
              <a:t>local integration process of the former Liberian refugees.</a:t>
            </a:r>
            <a:endParaRPr lang="en-GB" sz="7200" dirty="0"/>
          </a:p>
          <a:p>
            <a:pPr algn="just"/>
            <a:endParaRPr lang="en-GB" sz="7200" dirty="0">
              <a:latin typeface="Times New Roman" panose="02020603050405020304" pitchFamily="18" charset="0"/>
              <a:cs typeface="Times New Roman" panose="02020603050405020304" pitchFamily="18" charset="0"/>
            </a:endParaRPr>
          </a:p>
          <a:p>
            <a:pPr algn="just"/>
            <a:endParaRPr lang="en-GB" sz="7200" dirty="0">
              <a:latin typeface="Times New Roman" panose="02020603050405020304" pitchFamily="18" charset="0"/>
              <a:cs typeface="Times New Roman" panose="02020603050405020304" pitchFamily="18" charset="0"/>
            </a:endParaRPr>
          </a:p>
          <a:p>
            <a:pPr algn="just"/>
            <a:endParaRPr lang="en-US" sz="7200" dirty="0">
              <a:latin typeface="Times New Roman" panose="02020603050405020304" pitchFamily="18" charset="0"/>
              <a:cs typeface="Times New Roman" panose="02020603050405020304" pitchFamily="18" charset="0"/>
            </a:endParaRPr>
          </a:p>
          <a:p>
            <a:pPr marL="0" indent="0">
              <a:buNone/>
            </a:pPr>
            <a:endParaRPr lang="en-GB" sz="7200" dirty="0">
              <a:latin typeface="Times New Roman" panose="02020603050405020304" pitchFamily="18" charset="0"/>
              <a:cs typeface="Times New Roman" panose="02020603050405020304" pitchFamily="18" charset="0"/>
            </a:endParaRPr>
          </a:p>
          <a:p>
            <a:pPr marL="0" indent="0">
              <a:buNone/>
            </a:pPr>
            <a:endParaRPr lang="en-GB" dirty="0"/>
          </a:p>
        </p:txBody>
      </p:sp>
    </p:spTree>
    <p:extLst>
      <p:ext uri="{BB962C8B-B14F-4D97-AF65-F5344CB8AC3E}">
        <p14:creationId xmlns:p14="http://schemas.microsoft.com/office/powerpoint/2010/main" val="55753638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 y="274638"/>
            <a:ext cx="9067800" cy="1143000"/>
          </a:xfrm>
        </p:spPr>
        <p:txBody>
          <a:bodyPr>
            <a:normAutofit/>
          </a:bodyPr>
          <a:lstStyle/>
          <a:p>
            <a:r>
              <a:rPr lang="en-GB" sz="2400" dirty="0" smtClean="0">
                <a:solidFill>
                  <a:prstClr val="white"/>
                </a:solidFill>
              </a:rPr>
              <a:t>Operationalising identity among different generations</a:t>
            </a:r>
            <a:endParaRPr lang="en-GB" dirty="0"/>
          </a:p>
        </p:txBody>
      </p:sp>
      <p:sp>
        <p:nvSpPr>
          <p:cNvPr id="3" name="Content Placeholder 2"/>
          <p:cNvSpPr>
            <a:spLocks noGrp="1"/>
          </p:cNvSpPr>
          <p:nvPr>
            <p:ph idx="1"/>
          </p:nvPr>
        </p:nvSpPr>
        <p:spPr>
          <a:xfrm>
            <a:off x="0" y="1600200"/>
            <a:ext cx="9144000" cy="5257800"/>
          </a:xfrm>
        </p:spPr>
        <p:txBody>
          <a:bodyPr>
            <a:normAutofit fontScale="62500" lnSpcReduction="20000"/>
          </a:bodyPr>
          <a:lstStyle/>
          <a:p>
            <a:pPr algn="just"/>
            <a:r>
              <a:rPr lang="en-GB" dirty="0">
                <a:latin typeface="Times New Roman" panose="02020603050405020304" pitchFamily="18" charset="0"/>
                <a:cs typeface="Times New Roman" panose="02020603050405020304" pitchFamily="18" charset="0"/>
              </a:rPr>
              <a:t>The identity of migrants and minorities are assumed to mainly involve ethnic</a:t>
            </a:r>
            <a:r>
              <a:rPr lang="en-GB" dirty="0" smtClean="0">
                <a:latin typeface="Times New Roman" panose="02020603050405020304" pitchFamily="18" charset="0"/>
                <a:cs typeface="Times New Roman" panose="02020603050405020304" pitchFamily="18" charset="0"/>
              </a:rPr>
              <a:t>, </a:t>
            </a:r>
            <a:r>
              <a:rPr lang="en-GB" dirty="0">
                <a:latin typeface="Times New Roman" panose="02020603050405020304" pitchFamily="18" charset="0"/>
                <a:cs typeface="Times New Roman" panose="02020603050405020304" pitchFamily="18" charset="0"/>
              </a:rPr>
              <a:t>cultural and religious identities (</a:t>
            </a:r>
            <a:r>
              <a:rPr lang="en-GB" dirty="0" err="1">
                <a:latin typeface="Times New Roman" panose="02020603050405020304" pitchFamily="18" charset="0"/>
                <a:cs typeface="Times New Roman" panose="02020603050405020304" pitchFamily="18" charset="0"/>
              </a:rPr>
              <a:t>Galyapina</a:t>
            </a:r>
            <a:r>
              <a:rPr lang="en-GB" dirty="0">
                <a:latin typeface="Times New Roman" panose="02020603050405020304" pitchFamily="18" charset="0"/>
                <a:cs typeface="Times New Roman" panose="02020603050405020304" pitchFamily="18" charset="0"/>
              </a:rPr>
              <a:t> et al., 2018; Erikson, 1968). </a:t>
            </a:r>
            <a:endParaRPr lang="en-GB" dirty="0" smtClean="0">
              <a:latin typeface="Times New Roman" panose="02020603050405020304" pitchFamily="18" charset="0"/>
              <a:cs typeface="Times New Roman" panose="02020603050405020304" pitchFamily="18" charset="0"/>
            </a:endParaRPr>
          </a:p>
          <a:p>
            <a:pPr marL="0" indent="0" algn="just">
              <a:buNone/>
            </a:pPr>
            <a:endParaRPr lang="en-GB" dirty="0" smtClean="0">
              <a:latin typeface="Times New Roman" panose="02020603050405020304" pitchFamily="18" charset="0"/>
              <a:cs typeface="Times New Roman" panose="02020603050405020304" pitchFamily="18" charset="0"/>
            </a:endParaRPr>
          </a:p>
          <a:p>
            <a:pPr algn="just"/>
            <a:r>
              <a:rPr lang="en-GB" dirty="0" smtClean="0">
                <a:latin typeface="Times New Roman" panose="02020603050405020304" pitchFamily="18" charset="0"/>
                <a:cs typeface="Times New Roman" panose="02020603050405020304" pitchFamily="18" charset="0"/>
              </a:rPr>
              <a:t>National identity on the contrary, is </a:t>
            </a:r>
            <a:r>
              <a:rPr lang="en-GB" dirty="0">
                <a:latin typeface="Times New Roman" panose="02020603050405020304" pitchFamily="18" charset="0"/>
                <a:cs typeface="Times New Roman" panose="02020603050405020304" pitchFamily="18" charset="0"/>
              </a:rPr>
              <a:t>the result of modern nationalism and based on the construction of the modern nation-state. </a:t>
            </a:r>
            <a:endParaRPr lang="en-GB" dirty="0" smtClean="0">
              <a:latin typeface="Times New Roman" panose="02020603050405020304" pitchFamily="18" charset="0"/>
              <a:cs typeface="Times New Roman" panose="02020603050405020304" pitchFamily="18" charset="0"/>
            </a:endParaRPr>
          </a:p>
          <a:p>
            <a:pPr algn="just"/>
            <a:endParaRPr lang="en-GB" dirty="0">
              <a:latin typeface="Times New Roman" panose="02020603050405020304" pitchFamily="18" charset="0"/>
              <a:cs typeface="Times New Roman" panose="02020603050405020304" pitchFamily="18" charset="0"/>
            </a:endParaRPr>
          </a:p>
          <a:p>
            <a:pPr algn="just"/>
            <a:r>
              <a:rPr lang="en-GB" dirty="0">
                <a:latin typeface="Times New Roman" panose="02020603050405020304" pitchFamily="18" charset="0"/>
                <a:cs typeface="Times New Roman" panose="02020603050405020304" pitchFamily="18" charset="0"/>
              </a:rPr>
              <a:t>National identity is defined as the identity of the citizens of a country with their own country’s historical and cultural traditions, moral values, ideals, beliefs, national sovereignty, among others.  </a:t>
            </a:r>
            <a:r>
              <a:rPr lang="en-GB" dirty="0" smtClean="0">
                <a:latin typeface="Times New Roman" panose="02020603050405020304" pitchFamily="18" charset="0"/>
                <a:cs typeface="Times New Roman" panose="02020603050405020304" pitchFamily="18" charset="0"/>
              </a:rPr>
              <a:t>It </a:t>
            </a:r>
            <a:r>
              <a:rPr lang="en-GB" dirty="0">
                <a:latin typeface="Times New Roman" panose="02020603050405020304" pitchFamily="18" charset="0"/>
                <a:cs typeface="Times New Roman" panose="02020603050405020304" pitchFamily="18" charset="0"/>
              </a:rPr>
              <a:t>is demonstrated by people who believe that they belong to a country as an administrative community (He &amp; Yan, 2008). </a:t>
            </a:r>
            <a:endParaRPr lang="en-GB" dirty="0" smtClean="0">
              <a:latin typeface="Times New Roman" panose="02020603050405020304" pitchFamily="18" charset="0"/>
              <a:cs typeface="Times New Roman" panose="02020603050405020304" pitchFamily="18" charset="0"/>
            </a:endParaRPr>
          </a:p>
          <a:p>
            <a:pPr algn="just"/>
            <a:endParaRPr lang="en-GB" dirty="0" smtClean="0">
              <a:latin typeface="Times New Roman" panose="02020603050405020304" pitchFamily="18" charset="0"/>
              <a:cs typeface="Times New Roman" panose="02020603050405020304" pitchFamily="18" charset="0"/>
            </a:endParaRPr>
          </a:p>
          <a:p>
            <a:pPr algn="just"/>
            <a:endParaRPr lang="en-GB" dirty="0" smtClean="0">
              <a:latin typeface="Times New Roman" panose="02020603050405020304" pitchFamily="18" charset="0"/>
              <a:cs typeface="Times New Roman" panose="02020603050405020304" pitchFamily="18" charset="0"/>
            </a:endParaRPr>
          </a:p>
          <a:p>
            <a:pPr algn="just"/>
            <a:r>
              <a:rPr lang="en-GB" dirty="0" smtClean="0">
                <a:latin typeface="Times New Roman" panose="02020603050405020304" pitchFamily="18" charset="0"/>
                <a:cs typeface="Times New Roman" panose="02020603050405020304" pitchFamily="18" charset="0"/>
              </a:rPr>
              <a:t>Byrne </a:t>
            </a:r>
            <a:r>
              <a:rPr lang="en-GB" dirty="0">
                <a:latin typeface="Times New Roman" panose="02020603050405020304" pitchFamily="18" charset="0"/>
                <a:cs typeface="Times New Roman" panose="02020603050405020304" pitchFamily="18" charset="0"/>
              </a:rPr>
              <a:t>(2013) argues that while most studies have focused on numerous areas of local integration, mostly defined as legal, economic, and sociocultural scopes, the aspect of national identity has been oddly absent from the existing literature. </a:t>
            </a:r>
            <a:endParaRPr lang="en-GB" dirty="0" smtClean="0">
              <a:latin typeface="Times New Roman" panose="02020603050405020304" pitchFamily="18" charset="0"/>
              <a:cs typeface="Times New Roman" panose="02020603050405020304" pitchFamily="18" charset="0"/>
            </a:endParaRPr>
          </a:p>
          <a:p>
            <a:pPr algn="just"/>
            <a:endParaRPr lang="en-GB" dirty="0">
              <a:latin typeface="Times New Roman" panose="02020603050405020304" pitchFamily="18" charset="0"/>
              <a:cs typeface="Times New Roman" panose="02020603050405020304" pitchFamily="18" charset="0"/>
            </a:endParaRPr>
          </a:p>
          <a:p>
            <a:pPr algn="just"/>
            <a:r>
              <a:rPr lang="en-GB" dirty="0" smtClean="0">
                <a:latin typeface="Times New Roman" panose="02020603050405020304" pitchFamily="18" charset="0"/>
                <a:cs typeface="Times New Roman" panose="02020603050405020304" pitchFamily="18" charset="0"/>
              </a:rPr>
              <a:t>Nevertheless</a:t>
            </a:r>
            <a:r>
              <a:rPr lang="en-GB" dirty="0">
                <a:latin typeface="Times New Roman" panose="02020603050405020304" pitchFamily="18" charset="0"/>
                <a:cs typeface="Times New Roman" panose="02020603050405020304" pitchFamily="18" charset="0"/>
              </a:rPr>
              <a:t>, national identity is intricately tied to the various aspects of a working definition of local integration. </a:t>
            </a:r>
          </a:p>
          <a:p>
            <a:pPr algn="just"/>
            <a:endParaRPr lang="en-GB"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28057346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 y="274638"/>
            <a:ext cx="8991600" cy="1143000"/>
          </a:xfrm>
        </p:spPr>
        <p:txBody>
          <a:bodyPr>
            <a:normAutofit/>
          </a:bodyPr>
          <a:lstStyle/>
          <a:p>
            <a:r>
              <a:rPr lang="en-GB" sz="2400" dirty="0" smtClean="0"/>
              <a:t>Operationalising identity among different generations</a:t>
            </a:r>
            <a:endParaRPr lang="en-GB" sz="2400" dirty="0"/>
          </a:p>
        </p:txBody>
      </p:sp>
      <p:sp>
        <p:nvSpPr>
          <p:cNvPr id="3" name="Content Placeholder 2"/>
          <p:cNvSpPr>
            <a:spLocks noGrp="1"/>
          </p:cNvSpPr>
          <p:nvPr>
            <p:ph idx="1"/>
          </p:nvPr>
        </p:nvSpPr>
        <p:spPr>
          <a:xfrm>
            <a:off x="0" y="1600200"/>
            <a:ext cx="8686800" cy="5257800"/>
          </a:xfrm>
        </p:spPr>
        <p:txBody>
          <a:bodyPr>
            <a:noAutofit/>
          </a:bodyPr>
          <a:lstStyle/>
          <a:p>
            <a:pPr algn="just"/>
            <a:r>
              <a:rPr lang="en-US" sz="1800" dirty="0" smtClean="0">
                <a:latin typeface="Times New Roman" panose="02020603050405020304" pitchFamily="18" charset="0"/>
                <a:cs typeface="Times New Roman" panose="02020603050405020304" pitchFamily="18" charset="0"/>
              </a:rPr>
              <a:t>Three generations of former Liberian refugees were looked at.</a:t>
            </a:r>
            <a:endParaRPr lang="en-GB" sz="1800" dirty="0" smtClean="0">
              <a:latin typeface="Times New Roman" panose="02020603050405020304" pitchFamily="18" charset="0"/>
              <a:cs typeface="Times New Roman" panose="02020603050405020304" pitchFamily="18" charset="0"/>
            </a:endParaRPr>
          </a:p>
          <a:p>
            <a:pPr marL="0" indent="0" algn="just">
              <a:buNone/>
            </a:pPr>
            <a:endParaRPr lang="en-GB" sz="1800" dirty="0" smtClean="0">
              <a:latin typeface="Times New Roman" panose="02020603050405020304" pitchFamily="18" charset="0"/>
              <a:cs typeface="Times New Roman" panose="02020603050405020304" pitchFamily="18" charset="0"/>
            </a:endParaRPr>
          </a:p>
          <a:p>
            <a:pPr algn="just"/>
            <a:r>
              <a:rPr lang="en-GB" sz="1800" dirty="0" smtClean="0">
                <a:latin typeface="Times New Roman" panose="02020603050405020304" pitchFamily="18" charset="0"/>
                <a:cs typeface="Times New Roman" panose="02020603050405020304" pitchFamily="18" charset="0"/>
              </a:rPr>
              <a:t>This study </a:t>
            </a:r>
            <a:r>
              <a:rPr lang="en-GB" sz="1800" dirty="0">
                <a:latin typeface="Times New Roman" panose="02020603050405020304" pitchFamily="18" charset="0"/>
                <a:cs typeface="Times New Roman" panose="02020603050405020304" pitchFamily="18" charset="0"/>
              </a:rPr>
              <a:t>defined </a:t>
            </a:r>
            <a:r>
              <a:rPr lang="en-GB" sz="1800" dirty="0" smtClean="0">
                <a:latin typeface="Times New Roman" panose="02020603050405020304" pitchFamily="18" charset="0"/>
                <a:cs typeface="Times New Roman" panose="02020603050405020304" pitchFamily="18" charset="0"/>
              </a:rPr>
              <a:t>first generation as </a:t>
            </a:r>
            <a:r>
              <a:rPr lang="en-GB" sz="1800" dirty="0">
                <a:latin typeface="Times New Roman" panose="02020603050405020304" pitchFamily="18" charset="0"/>
                <a:cs typeface="Times New Roman" panose="02020603050405020304" pitchFamily="18" charset="0"/>
              </a:rPr>
              <a:t>former Liberian refugees who were born and raised in Liberia </a:t>
            </a:r>
            <a:r>
              <a:rPr lang="en-GB" sz="1800" dirty="0" smtClean="0">
                <a:latin typeface="Times New Roman" panose="02020603050405020304" pitchFamily="18" charset="0"/>
                <a:cs typeface="Times New Roman" panose="02020603050405020304" pitchFamily="18" charset="0"/>
              </a:rPr>
              <a:t>as adults.</a:t>
            </a:r>
          </a:p>
          <a:p>
            <a:pPr marL="0" indent="0" algn="just">
              <a:buNone/>
            </a:pPr>
            <a:endParaRPr lang="en-GB" sz="1800" dirty="0" smtClean="0">
              <a:latin typeface="Times New Roman" panose="02020603050405020304" pitchFamily="18" charset="0"/>
              <a:cs typeface="Times New Roman" panose="02020603050405020304" pitchFamily="18" charset="0"/>
            </a:endParaRPr>
          </a:p>
          <a:p>
            <a:pPr algn="just"/>
            <a:r>
              <a:rPr lang="en-GB" sz="1800" dirty="0" smtClean="0">
                <a:latin typeface="Times New Roman" panose="02020603050405020304" pitchFamily="18" charset="0"/>
                <a:cs typeface="Times New Roman" panose="02020603050405020304" pitchFamily="18" charset="0"/>
              </a:rPr>
              <a:t>1.5 generation </a:t>
            </a:r>
            <a:r>
              <a:rPr lang="en-GB" sz="1800" dirty="0">
                <a:latin typeface="Times New Roman" panose="02020603050405020304" pitchFamily="18" charset="0"/>
                <a:cs typeface="Times New Roman" panose="02020603050405020304" pitchFamily="18" charset="0"/>
              </a:rPr>
              <a:t>refers </a:t>
            </a:r>
            <a:r>
              <a:rPr lang="en-GB" sz="1800" dirty="0" smtClean="0">
                <a:latin typeface="Times New Roman" panose="02020603050405020304" pitchFamily="18" charset="0"/>
                <a:cs typeface="Times New Roman" panose="02020603050405020304" pitchFamily="18" charset="0"/>
              </a:rPr>
              <a:t>to those </a:t>
            </a:r>
            <a:r>
              <a:rPr lang="en-GB" sz="1800" dirty="0">
                <a:latin typeface="Times New Roman" panose="02020603050405020304" pitchFamily="18" charset="0"/>
                <a:cs typeface="Times New Roman" panose="02020603050405020304" pitchFamily="18" charset="0"/>
              </a:rPr>
              <a:t>who were born in Liberia but arrived in Ghana before the age of six. </a:t>
            </a:r>
            <a:endParaRPr lang="en-GB" sz="1800" dirty="0" smtClean="0">
              <a:latin typeface="Times New Roman" panose="02020603050405020304" pitchFamily="18" charset="0"/>
              <a:cs typeface="Times New Roman" panose="02020603050405020304" pitchFamily="18" charset="0"/>
            </a:endParaRPr>
          </a:p>
          <a:p>
            <a:pPr marL="0" indent="0" algn="just">
              <a:buNone/>
            </a:pPr>
            <a:endParaRPr lang="en-GB" sz="1800" dirty="0" smtClean="0">
              <a:latin typeface="Times New Roman" panose="02020603050405020304" pitchFamily="18" charset="0"/>
              <a:cs typeface="Times New Roman" panose="02020603050405020304" pitchFamily="18" charset="0"/>
            </a:endParaRPr>
          </a:p>
          <a:p>
            <a:pPr algn="just"/>
            <a:r>
              <a:rPr lang="en-GB" sz="1800" dirty="0" smtClean="0">
                <a:latin typeface="Times New Roman" panose="02020603050405020304" pitchFamily="18" charset="0"/>
                <a:cs typeface="Times New Roman" panose="02020603050405020304" pitchFamily="18" charset="0"/>
              </a:rPr>
              <a:t>The </a:t>
            </a:r>
            <a:r>
              <a:rPr lang="en-GB" sz="1800" dirty="0">
                <a:latin typeface="Times New Roman" panose="02020603050405020304" pitchFamily="18" charset="0"/>
                <a:cs typeface="Times New Roman" panose="02020603050405020304" pitchFamily="18" charset="0"/>
              </a:rPr>
              <a:t>second generation are considered </a:t>
            </a:r>
            <a:r>
              <a:rPr lang="en-GB" sz="1800" dirty="0" smtClean="0">
                <a:latin typeface="Times New Roman" panose="02020603050405020304" pitchFamily="18" charset="0"/>
                <a:cs typeface="Times New Roman" panose="02020603050405020304" pitchFamily="18" charset="0"/>
              </a:rPr>
              <a:t>as those </a:t>
            </a:r>
            <a:r>
              <a:rPr lang="en-GB" sz="1800" dirty="0">
                <a:latin typeface="Times New Roman" panose="02020603050405020304" pitchFamily="18" charset="0"/>
                <a:cs typeface="Times New Roman" panose="02020603050405020304" pitchFamily="18" charset="0"/>
              </a:rPr>
              <a:t>who were born </a:t>
            </a:r>
            <a:r>
              <a:rPr lang="en-GB" sz="1800" dirty="0" smtClean="0">
                <a:latin typeface="Times New Roman" panose="02020603050405020304" pitchFamily="18" charset="0"/>
                <a:cs typeface="Times New Roman" panose="02020603050405020304" pitchFamily="18" charset="0"/>
              </a:rPr>
              <a:t>and raised in </a:t>
            </a:r>
            <a:r>
              <a:rPr lang="en-GB" sz="1800" dirty="0">
                <a:latin typeface="Times New Roman" panose="02020603050405020304" pitchFamily="18" charset="0"/>
                <a:cs typeface="Times New Roman" panose="02020603050405020304" pitchFamily="18" charset="0"/>
              </a:rPr>
              <a:t>Ghana</a:t>
            </a:r>
            <a:r>
              <a:rPr lang="en-GB" sz="1800" dirty="0" smtClean="0">
                <a:latin typeface="Times New Roman" panose="02020603050405020304" pitchFamily="18" charset="0"/>
                <a:cs typeface="Times New Roman" panose="02020603050405020304" pitchFamily="18" charset="0"/>
              </a:rPr>
              <a:t>.</a:t>
            </a:r>
          </a:p>
          <a:p>
            <a:pPr marL="0" indent="0" algn="just">
              <a:buNone/>
            </a:pPr>
            <a:endParaRPr lang="en-GB" sz="1800" dirty="0" smtClean="0">
              <a:latin typeface="Times New Roman" panose="02020603050405020304" pitchFamily="18" charset="0"/>
              <a:cs typeface="Times New Roman" panose="02020603050405020304" pitchFamily="18" charset="0"/>
            </a:endParaRPr>
          </a:p>
          <a:p>
            <a:pPr algn="just"/>
            <a:r>
              <a:rPr lang="en-US" sz="1800" dirty="0" smtClean="0">
                <a:latin typeface="Times New Roman" panose="02020603050405020304" pitchFamily="18" charset="0"/>
                <a:cs typeface="Times New Roman" panose="02020603050405020304" pitchFamily="18" charset="0"/>
              </a:rPr>
              <a:t>The </a:t>
            </a:r>
            <a:r>
              <a:rPr lang="en-US" sz="1800" dirty="0">
                <a:latin typeface="Times New Roman" panose="02020603050405020304" pitchFamily="18" charset="0"/>
                <a:cs typeface="Times New Roman" panose="02020603050405020304" pitchFamily="18" charset="0"/>
              </a:rPr>
              <a:t>Citizenship Act 2000 (Act 591) defines citizenship and it acquisition in Ghana. It makes provisions for four main means by which one can be considered as Ghanaian thus; by birth, through adoption, by marriage or naturalisation (Government of Ghana, 2000). </a:t>
            </a:r>
            <a:endParaRPr lang="en-GB" sz="18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26175475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290653-B4F6-4A5E-855E-735A4EED7D1B}"/>
              </a:ext>
            </a:extLst>
          </p:cNvPr>
          <p:cNvSpPr>
            <a:spLocks noGrp="1"/>
          </p:cNvSpPr>
          <p:nvPr>
            <p:ph type="title"/>
          </p:nvPr>
        </p:nvSpPr>
        <p:spPr/>
        <p:txBody>
          <a:bodyPr/>
          <a:lstStyle/>
          <a:p>
            <a:r>
              <a:rPr lang="en-US" dirty="0"/>
              <a:t>Research </a:t>
            </a:r>
            <a:r>
              <a:rPr lang="en-US" dirty="0" smtClean="0"/>
              <a:t>Method </a:t>
            </a:r>
            <a:endParaRPr lang="en-GB" dirty="0"/>
          </a:p>
        </p:txBody>
      </p:sp>
      <p:sp>
        <p:nvSpPr>
          <p:cNvPr id="3" name="Content Placeholder 2"/>
          <p:cNvSpPr>
            <a:spLocks noGrp="1"/>
          </p:cNvSpPr>
          <p:nvPr>
            <p:ph idx="1"/>
          </p:nvPr>
        </p:nvSpPr>
        <p:spPr>
          <a:xfrm>
            <a:off x="0" y="1676400"/>
            <a:ext cx="8686800" cy="5181600"/>
          </a:xfrm>
        </p:spPr>
        <p:txBody>
          <a:bodyPr>
            <a:normAutofit/>
          </a:bodyPr>
          <a:lstStyle/>
          <a:p>
            <a:pPr algn="just"/>
            <a:r>
              <a:rPr lang="en-US" sz="2800" b="1" dirty="0" smtClean="0">
                <a:latin typeface="Times New Roman" panose="02020603050405020304" pitchFamily="18" charset="0"/>
                <a:cs typeface="Times New Roman" panose="02020603050405020304" pitchFamily="18" charset="0"/>
              </a:rPr>
              <a:t>Location: </a:t>
            </a:r>
            <a:r>
              <a:rPr lang="en-US" sz="2800" dirty="0" err="1" smtClean="0">
                <a:latin typeface="Times New Roman" panose="02020603050405020304" pitchFamily="18" charset="0"/>
                <a:cs typeface="Times New Roman" panose="02020603050405020304" pitchFamily="18" charset="0"/>
              </a:rPr>
              <a:t>Budumburam</a:t>
            </a:r>
            <a:r>
              <a:rPr lang="en-US" sz="2800" dirty="0" smtClean="0">
                <a:latin typeface="Times New Roman" panose="02020603050405020304" pitchFamily="18" charset="0"/>
                <a:cs typeface="Times New Roman" panose="02020603050405020304" pitchFamily="18" charset="0"/>
              </a:rPr>
              <a:t> Settlement</a:t>
            </a:r>
          </a:p>
          <a:p>
            <a:pPr algn="just"/>
            <a:r>
              <a:rPr lang="en-US" sz="2800" b="1" dirty="0" smtClean="0">
                <a:latin typeface="Times New Roman" panose="02020603050405020304" pitchFamily="18" charset="0"/>
                <a:cs typeface="Times New Roman" panose="02020603050405020304" pitchFamily="18" charset="0"/>
              </a:rPr>
              <a:t>Research approach: </a:t>
            </a:r>
            <a:r>
              <a:rPr lang="en-US" sz="2800" dirty="0" smtClean="0">
                <a:latin typeface="Times New Roman" panose="02020603050405020304" pitchFamily="18" charset="0"/>
                <a:cs typeface="Times New Roman" panose="02020603050405020304" pitchFamily="18" charset="0"/>
              </a:rPr>
              <a:t>A mixed method design was used for the </a:t>
            </a:r>
            <a:r>
              <a:rPr lang="en-US" sz="2800" dirty="0">
                <a:latin typeface="Times New Roman" panose="02020603050405020304" pitchFamily="18" charset="0"/>
                <a:cs typeface="Times New Roman" panose="02020603050405020304" pitchFamily="18" charset="0"/>
              </a:rPr>
              <a:t>study (Sequential explanatory </a:t>
            </a:r>
            <a:r>
              <a:rPr lang="en-US" sz="2800" dirty="0" smtClean="0">
                <a:latin typeface="Times New Roman" panose="02020603050405020304" pitchFamily="18" charset="0"/>
                <a:cs typeface="Times New Roman" panose="02020603050405020304" pitchFamily="18" charset="0"/>
              </a:rPr>
              <a:t>– both quantitative </a:t>
            </a:r>
            <a:r>
              <a:rPr lang="en-US" sz="2800" dirty="0">
                <a:latin typeface="Times New Roman" panose="02020603050405020304" pitchFamily="18" charset="0"/>
                <a:cs typeface="Times New Roman" panose="02020603050405020304" pitchFamily="18" charset="0"/>
              </a:rPr>
              <a:t>&amp; qualitative (Creswell. et al 2003</a:t>
            </a:r>
            <a:r>
              <a:rPr lang="en-US" sz="2800" dirty="0" smtClean="0">
                <a:latin typeface="Times New Roman" panose="02020603050405020304" pitchFamily="18" charset="0"/>
                <a:cs typeface="Times New Roman" panose="02020603050405020304" pitchFamily="18" charset="0"/>
              </a:rPr>
              <a:t>)</a:t>
            </a:r>
          </a:p>
          <a:p>
            <a:pPr algn="just"/>
            <a:r>
              <a:rPr lang="en-US" sz="2800" b="1" dirty="0">
                <a:latin typeface="Times New Roman" panose="02020603050405020304" pitchFamily="18" charset="0"/>
                <a:cs typeface="Times New Roman" panose="02020603050405020304" pitchFamily="18" charset="0"/>
              </a:rPr>
              <a:t>Data </a:t>
            </a:r>
            <a:r>
              <a:rPr lang="en-US" sz="2800" b="1" dirty="0" smtClean="0">
                <a:latin typeface="Times New Roman" panose="02020603050405020304" pitchFamily="18" charset="0"/>
                <a:cs typeface="Times New Roman" panose="02020603050405020304" pitchFamily="18" charset="0"/>
              </a:rPr>
              <a:t>collection: </a:t>
            </a:r>
            <a:r>
              <a:rPr lang="en-US" sz="2800" b="1" dirty="0">
                <a:latin typeface="Times New Roman" panose="02020603050405020304" pitchFamily="18" charset="0"/>
                <a:cs typeface="Times New Roman" panose="02020603050405020304" pitchFamily="18" charset="0"/>
              </a:rPr>
              <a:t>Questionnaire (</a:t>
            </a:r>
            <a:r>
              <a:rPr lang="en-US" sz="2800" dirty="0">
                <a:latin typeface="Times New Roman" panose="02020603050405020304" pitchFamily="18" charset="0"/>
                <a:cs typeface="Times New Roman" panose="02020603050405020304" pitchFamily="18" charset="0"/>
              </a:rPr>
              <a:t> for former Liberian refugees) 200 completed questionnaires (Male 95/ female 105). </a:t>
            </a:r>
            <a:endParaRPr lang="en-US" sz="2800" dirty="0" smtClean="0">
              <a:latin typeface="Times New Roman" panose="02020603050405020304" pitchFamily="18" charset="0"/>
              <a:cs typeface="Times New Roman" panose="02020603050405020304" pitchFamily="18" charset="0"/>
            </a:endParaRPr>
          </a:p>
          <a:p>
            <a:pPr algn="just"/>
            <a:r>
              <a:rPr lang="en-US" sz="2800" b="1" dirty="0" smtClean="0">
                <a:latin typeface="Times New Roman" panose="02020603050405020304" pitchFamily="18" charset="0"/>
                <a:cs typeface="Times New Roman" panose="02020603050405020304" pitchFamily="18" charset="0"/>
              </a:rPr>
              <a:t>In-depth </a:t>
            </a:r>
            <a:r>
              <a:rPr lang="en-US" sz="2800" b="1" dirty="0">
                <a:latin typeface="Times New Roman" panose="02020603050405020304" pitchFamily="18" charset="0"/>
                <a:cs typeface="Times New Roman" panose="02020603050405020304" pitchFamily="18" charset="0"/>
              </a:rPr>
              <a:t>interviews </a:t>
            </a:r>
            <a:r>
              <a:rPr lang="en-US" sz="2800" b="1" dirty="0" smtClean="0">
                <a:latin typeface="Times New Roman" panose="02020603050405020304" pitchFamily="18" charset="0"/>
                <a:cs typeface="Times New Roman" panose="02020603050405020304" pitchFamily="18" charset="0"/>
              </a:rPr>
              <a:t>with</a:t>
            </a:r>
            <a:r>
              <a:rPr lang="en-GB" sz="2800" dirty="0">
                <a:latin typeface="Times New Roman" panose="02020603050405020304" pitchFamily="18" charset="0"/>
                <a:cs typeface="Times New Roman" panose="02020603050405020304" pitchFamily="18" charset="0"/>
              </a:rPr>
              <a:t> </a:t>
            </a:r>
            <a:r>
              <a:rPr lang="en-US" sz="2800" dirty="0" smtClean="0">
                <a:latin typeface="Times New Roman" panose="02020603050405020304" pitchFamily="18" charset="0"/>
                <a:cs typeface="Times New Roman" panose="02020603050405020304" pitchFamily="18" charset="0"/>
              </a:rPr>
              <a:t>25 </a:t>
            </a:r>
            <a:r>
              <a:rPr lang="en-US" sz="2800" dirty="0">
                <a:latin typeface="Times New Roman" panose="02020603050405020304" pitchFamily="18" charset="0"/>
                <a:cs typeface="Times New Roman" panose="02020603050405020304" pitchFamily="18" charset="0"/>
              </a:rPr>
              <a:t>participants (Former Refugees) </a:t>
            </a:r>
            <a:endParaRPr lang="en-GB" sz="2800" dirty="0">
              <a:latin typeface="Times New Roman" panose="02020603050405020304" pitchFamily="18" charset="0"/>
              <a:cs typeface="Times New Roman" panose="02020603050405020304" pitchFamily="18" charset="0"/>
            </a:endParaRPr>
          </a:p>
          <a:p>
            <a:endParaRPr lang="en-US" dirty="0" smtClean="0"/>
          </a:p>
          <a:p>
            <a:endParaRPr lang="en-GB" dirty="0"/>
          </a:p>
        </p:txBody>
      </p:sp>
    </p:spTree>
    <p:extLst>
      <p:ext uri="{BB962C8B-B14F-4D97-AF65-F5344CB8AC3E}">
        <p14:creationId xmlns:p14="http://schemas.microsoft.com/office/powerpoint/2010/main" val="135209033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lvl="0"/>
            <a:r>
              <a:rPr lang="en-US" dirty="0">
                <a:latin typeface="Times New Roman" panose="02020603050405020304" pitchFamily="18" charset="0"/>
                <a:cs typeface="Times New Roman" panose="02020603050405020304" pitchFamily="18" charset="0"/>
              </a:rPr>
              <a:t>Findings and Discussions</a:t>
            </a:r>
            <a:br>
              <a:rPr lang="en-US" dirty="0">
                <a:latin typeface="Times New Roman" panose="02020603050405020304" pitchFamily="18" charset="0"/>
                <a:cs typeface="Times New Roman" panose="02020603050405020304" pitchFamily="18" charset="0"/>
              </a:rPr>
            </a:br>
            <a:r>
              <a:rPr lang="en-US" dirty="0" smtClean="0">
                <a:latin typeface="Times New Roman" panose="02020603050405020304" pitchFamily="18" charset="0"/>
                <a:cs typeface="Times New Roman" panose="02020603050405020304" pitchFamily="18" charset="0"/>
              </a:rPr>
              <a:t>Socio-demographic characteristics</a:t>
            </a:r>
            <a:endParaRPr lang="en-US" b="1"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79378912"/>
              </p:ext>
            </p:extLst>
          </p:nvPr>
        </p:nvGraphicFramePr>
        <p:xfrm>
          <a:off x="152400" y="1600199"/>
          <a:ext cx="8839201" cy="5029199"/>
        </p:xfrm>
        <a:graphic>
          <a:graphicData uri="http://schemas.openxmlformats.org/drawingml/2006/table">
            <a:tbl>
              <a:tblPr firstRow="1" firstCol="1" bandRow="1"/>
              <a:tblGrid>
                <a:gridCol w="2080388">
                  <a:extLst>
                    <a:ext uri="{9D8B030D-6E8A-4147-A177-3AD203B41FA5}">
                      <a16:colId xmlns:a16="http://schemas.microsoft.com/office/drawing/2014/main" val="2987987961"/>
                    </a:ext>
                  </a:extLst>
                </a:gridCol>
                <a:gridCol w="6758813">
                  <a:extLst>
                    <a:ext uri="{9D8B030D-6E8A-4147-A177-3AD203B41FA5}">
                      <a16:colId xmlns:a16="http://schemas.microsoft.com/office/drawing/2014/main" val="2517283083"/>
                    </a:ext>
                  </a:extLst>
                </a:gridCol>
              </a:tblGrid>
              <a:tr h="537796">
                <a:tc>
                  <a:txBody>
                    <a:bodyPr/>
                    <a:lstStyle/>
                    <a:p>
                      <a:pPr>
                        <a:lnSpc>
                          <a:spcPct val="107000"/>
                        </a:lnSpc>
                        <a:spcAft>
                          <a:spcPts val="0"/>
                        </a:spcAft>
                      </a:pPr>
                      <a:r>
                        <a:rPr lang="en-GB" sz="1200">
                          <a:effectLst/>
                          <a:latin typeface="Calibri" panose="020F0502020204030204" pitchFamily="34" charset="0"/>
                          <a:ea typeface="Calibri" panose="020F0502020204030204" pitchFamily="34" charset="0"/>
                          <a:cs typeface="Times New Roman" panose="02020603050405020304" pitchFamily="18" charset="0"/>
                        </a:rPr>
                        <a:t>Sex</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1200">
                          <a:effectLst/>
                          <a:latin typeface="Calibri" panose="020F0502020204030204" pitchFamily="34" charset="0"/>
                          <a:ea typeface="Calibri" panose="020F0502020204030204" pitchFamily="34" charset="0"/>
                          <a:cs typeface="Times New Roman" panose="02020603050405020304" pitchFamily="18" charset="0"/>
                        </a:rPr>
                        <a:t>Male=47.5%, Female=52.5%</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516200725"/>
                  </a:ext>
                </a:extLst>
              </a:tr>
              <a:tr h="610307">
                <a:tc>
                  <a:txBody>
                    <a:bodyPr/>
                    <a:lstStyle/>
                    <a:p>
                      <a:pPr>
                        <a:lnSpc>
                          <a:spcPct val="107000"/>
                        </a:lnSpc>
                        <a:spcAft>
                          <a:spcPts val="0"/>
                        </a:spcAft>
                      </a:pPr>
                      <a:r>
                        <a:rPr lang="en-GB" sz="1200" dirty="0" smtClean="0">
                          <a:effectLst/>
                          <a:latin typeface="Calibri" panose="020F0502020204030204" pitchFamily="34" charset="0"/>
                          <a:ea typeface="Calibri" panose="020F0502020204030204" pitchFamily="34" charset="0"/>
                          <a:cs typeface="Times New Roman" panose="02020603050405020304" pitchFamily="18" charset="0"/>
                        </a:rPr>
                        <a:t>Age</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1200">
                          <a:effectLst/>
                          <a:latin typeface="Calibri" panose="020F0502020204030204" pitchFamily="34" charset="0"/>
                          <a:ea typeface="Calibri" panose="020F0502020204030204" pitchFamily="34" charset="0"/>
                          <a:cs typeface="Times New Roman" panose="02020603050405020304" pitchFamily="18" charset="0"/>
                        </a:rPr>
                        <a:t>18-25years =14.5%, 26-35years =26.0%, 36-45years =23.0%, 46-55years   =24.5%, 56 years and above=12.0%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077368070"/>
                  </a:ext>
                </a:extLst>
              </a:tr>
              <a:tr h="654322">
                <a:tc>
                  <a:txBody>
                    <a:bodyPr/>
                    <a:lstStyle/>
                    <a:p>
                      <a:pPr>
                        <a:lnSpc>
                          <a:spcPct val="107000"/>
                        </a:lnSpc>
                        <a:spcAft>
                          <a:spcPts val="0"/>
                        </a:spcAft>
                      </a:pPr>
                      <a:r>
                        <a:rPr lang="en-GB" sz="1200" dirty="0" smtClean="0">
                          <a:effectLst/>
                          <a:latin typeface="Calibri" panose="020F0502020204030204" pitchFamily="34" charset="0"/>
                          <a:ea typeface="Calibri" panose="020F0502020204030204" pitchFamily="34" charset="0"/>
                          <a:cs typeface="Times New Roman" panose="02020603050405020304" pitchFamily="18" charset="0"/>
                        </a:rPr>
                        <a:t>Education</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1200" dirty="0">
                          <a:effectLst/>
                          <a:latin typeface="Calibri" panose="020F0502020204030204" pitchFamily="34" charset="0"/>
                          <a:ea typeface="Calibri" panose="020F0502020204030204" pitchFamily="34" charset="0"/>
                          <a:cs typeface="Times New Roman" panose="02020603050405020304" pitchFamily="18" charset="0"/>
                        </a:rPr>
                        <a:t>No education=25.5%, Primary=5.5%, Middle/JHS=14.5%, Secondary/SHS=39.0%, </a:t>
                      </a:r>
                      <a:r>
                        <a:rPr lang="en-GB" sz="1200" dirty="0" smtClean="0">
                          <a:effectLst/>
                          <a:latin typeface="Calibri" panose="020F0502020204030204" pitchFamily="34" charset="0"/>
                          <a:ea typeface="Calibri" panose="020F0502020204030204" pitchFamily="34" charset="0"/>
                          <a:cs typeface="Times New Roman" panose="02020603050405020304" pitchFamily="18" charset="0"/>
                        </a:rPr>
                        <a:t>Tertiary=15.5</a:t>
                      </a:r>
                      <a:r>
                        <a:rPr lang="en-GB" sz="1200" dirty="0">
                          <a:effectLst/>
                          <a:latin typeface="Calibri" panose="020F0502020204030204" pitchFamily="34" charset="0"/>
                          <a:ea typeface="Calibri" panose="020F0502020204030204" pitchFamily="34" charset="0"/>
                          <a:cs typeface="Times New Roman" panose="02020603050405020304" pitchFamily="18" charset="0"/>
                        </a:rPr>
                        <a:t>%</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54525854"/>
                  </a:ext>
                </a:extLst>
              </a:tr>
              <a:tr h="537796">
                <a:tc>
                  <a:txBody>
                    <a:bodyPr/>
                    <a:lstStyle/>
                    <a:p>
                      <a:pPr>
                        <a:lnSpc>
                          <a:spcPct val="107000"/>
                        </a:lnSpc>
                        <a:spcAft>
                          <a:spcPts val="0"/>
                        </a:spcAft>
                      </a:pPr>
                      <a:r>
                        <a:rPr lang="en-GB" sz="1200">
                          <a:effectLst/>
                          <a:latin typeface="Calibri" panose="020F0502020204030204" pitchFamily="34" charset="0"/>
                          <a:ea typeface="Calibri" panose="020F0502020204030204" pitchFamily="34" charset="0"/>
                          <a:cs typeface="Times New Roman" panose="02020603050405020304" pitchFamily="18" charset="0"/>
                        </a:rPr>
                        <a:t>Marital Status</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1200">
                          <a:effectLst/>
                          <a:latin typeface="Calibri" panose="020F0502020204030204" pitchFamily="34" charset="0"/>
                          <a:ea typeface="Calibri" panose="020F0502020204030204" pitchFamily="34" charset="0"/>
                          <a:cs typeface="Times New Roman" panose="02020603050405020304" pitchFamily="18" charset="0"/>
                        </a:rPr>
                        <a:t>Currently married=53.5%, Never married=34.5%, Ever married=12.0%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484648954"/>
                  </a:ext>
                </a:extLst>
              </a:tr>
              <a:tr h="537796">
                <a:tc>
                  <a:txBody>
                    <a:bodyPr/>
                    <a:lstStyle/>
                    <a:p>
                      <a:pPr>
                        <a:lnSpc>
                          <a:spcPct val="107000"/>
                        </a:lnSpc>
                        <a:spcAft>
                          <a:spcPts val="0"/>
                        </a:spcAft>
                      </a:pPr>
                      <a:r>
                        <a:rPr lang="en-GB" sz="1200" dirty="0">
                          <a:effectLst/>
                          <a:latin typeface="Calibri" panose="020F0502020204030204" pitchFamily="34" charset="0"/>
                          <a:ea typeface="Calibri" panose="020F0502020204030204" pitchFamily="34" charset="0"/>
                          <a:cs typeface="Times New Roman" panose="02020603050405020304" pitchFamily="18" charset="0"/>
                        </a:rPr>
                        <a:t>Spouse Nationality</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1200" dirty="0">
                          <a:effectLst/>
                          <a:latin typeface="Calibri" panose="020F0502020204030204" pitchFamily="34" charset="0"/>
                          <a:ea typeface="Calibri" panose="020F0502020204030204" pitchFamily="34" charset="0"/>
                          <a:cs typeface="Times New Roman" panose="02020603050405020304" pitchFamily="18" charset="0"/>
                        </a:rPr>
                        <a:t>Liberia=89.7%, Ghanaian=10.3%</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885336412"/>
                  </a:ext>
                </a:extLst>
              </a:tr>
              <a:tr h="537796">
                <a:tc>
                  <a:txBody>
                    <a:bodyPr/>
                    <a:lstStyle/>
                    <a:p>
                      <a:pPr>
                        <a:lnSpc>
                          <a:spcPct val="107000"/>
                        </a:lnSpc>
                        <a:spcAft>
                          <a:spcPts val="0"/>
                        </a:spcAft>
                      </a:pPr>
                      <a:r>
                        <a:rPr lang="en-GB" sz="1200" dirty="0" smtClean="0">
                          <a:effectLst/>
                          <a:latin typeface="Calibri" panose="020F0502020204030204" pitchFamily="34" charset="0"/>
                          <a:ea typeface="Calibri" panose="020F0502020204030204" pitchFamily="34" charset="0"/>
                          <a:cs typeface="Times New Roman" panose="02020603050405020304" pitchFamily="18" charset="0"/>
                        </a:rPr>
                        <a:t>Occupation</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1200">
                          <a:effectLst/>
                          <a:latin typeface="Calibri" panose="020F0502020204030204" pitchFamily="34" charset="0"/>
                          <a:ea typeface="Calibri" panose="020F0502020204030204" pitchFamily="34" charset="0"/>
                          <a:cs typeface="Times New Roman" panose="02020603050405020304" pitchFamily="18" charset="0"/>
                        </a:rPr>
                        <a:t>Not working =30.7%, Professional=9.5%, Sales and service=59.8%</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133972383"/>
                  </a:ext>
                </a:extLst>
              </a:tr>
              <a:tr h="537796">
                <a:tc>
                  <a:txBody>
                    <a:bodyPr/>
                    <a:lstStyle/>
                    <a:p>
                      <a:pPr>
                        <a:lnSpc>
                          <a:spcPct val="107000"/>
                        </a:lnSpc>
                        <a:spcAft>
                          <a:spcPts val="0"/>
                        </a:spcAft>
                      </a:pPr>
                      <a:r>
                        <a:rPr lang="en-GB" sz="1200" dirty="0" smtClean="0">
                          <a:effectLst/>
                          <a:latin typeface="Calibri" panose="020F0502020204030204" pitchFamily="34" charset="0"/>
                          <a:ea typeface="Calibri" panose="020F0502020204030204" pitchFamily="34" charset="0"/>
                          <a:cs typeface="Times New Roman" panose="02020603050405020304" pitchFamily="18" charset="0"/>
                        </a:rPr>
                        <a:t>Religion</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1200">
                          <a:effectLst/>
                          <a:latin typeface="Calibri" panose="020F0502020204030204" pitchFamily="34" charset="0"/>
                          <a:ea typeface="Calibri" panose="020F0502020204030204" pitchFamily="34" charset="0"/>
                          <a:cs typeface="Times New Roman" panose="02020603050405020304" pitchFamily="18" charset="0"/>
                        </a:rPr>
                        <a:t>Christians 80.5%, Muslims=10.5%, Other religions=9.0%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723072651"/>
                  </a:ext>
                </a:extLst>
              </a:tr>
              <a:tr h="1075590">
                <a:tc>
                  <a:txBody>
                    <a:bodyPr/>
                    <a:lstStyle/>
                    <a:p>
                      <a:pPr>
                        <a:lnSpc>
                          <a:spcPct val="107000"/>
                        </a:lnSpc>
                        <a:spcAft>
                          <a:spcPts val="0"/>
                        </a:spcAft>
                      </a:pPr>
                      <a:r>
                        <a:rPr lang="en-GB" sz="1200" dirty="0" smtClean="0">
                          <a:effectLst/>
                          <a:latin typeface="Calibri" panose="020F0502020204030204" pitchFamily="34" charset="0"/>
                          <a:ea typeface="Calibri" panose="020F0502020204030204" pitchFamily="34" charset="0"/>
                          <a:cs typeface="Times New Roman" panose="02020603050405020304" pitchFamily="18" charset="0"/>
                        </a:rPr>
                        <a:t>Duration </a:t>
                      </a:r>
                      <a:r>
                        <a:rPr lang="en-GB" sz="1200" dirty="0">
                          <a:effectLst/>
                          <a:latin typeface="Calibri" panose="020F0502020204030204" pitchFamily="34" charset="0"/>
                          <a:ea typeface="Calibri" panose="020F0502020204030204" pitchFamily="34" charset="0"/>
                          <a:cs typeface="Times New Roman" panose="02020603050405020304" pitchFamily="18" charset="0"/>
                        </a:rPr>
                        <a:t>in Ghana</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1200" dirty="0">
                          <a:effectLst/>
                          <a:latin typeface="Calibri" panose="020F0502020204030204" pitchFamily="34" charset="0"/>
                          <a:ea typeface="Calibri" panose="020F0502020204030204" pitchFamily="34" charset="0"/>
                          <a:cs typeface="Times New Roman" panose="02020603050405020304" pitchFamily="18" charset="0"/>
                        </a:rPr>
                        <a:t>11-15 years=14.5%, 16-20 </a:t>
                      </a:r>
                      <a:r>
                        <a:rPr lang="en-GB" sz="1200" dirty="0" smtClean="0">
                          <a:effectLst/>
                          <a:latin typeface="Calibri" panose="020F0502020204030204" pitchFamily="34" charset="0"/>
                          <a:ea typeface="Calibri" panose="020F0502020204030204" pitchFamily="34" charset="0"/>
                          <a:cs typeface="Times New Roman" panose="02020603050405020304" pitchFamily="18" charset="0"/>
                        </a:rPr>
                        <a:t>years=23.5</a:t>
                      </a:r>
                      <a:r>
                        <a:rPr lang="en-GB" sz="1200" dirty="0">
                          <a:effectLst/>
                          <a:latin typeface="Calibri" panose="020F0502020204030204" pitchFamily="34" charset="0"/>
                          <a:ea typeface="Calibri" panose="020F0502020204030204" pitchFamily="34" charset="0"/>
                          <a:cs typeface="Times New Roman" panose="02020603050405020304" pitchFamily="18" charset="0"/>
                        </a:rPr>
                        <a:t>%, 21-25 years=26.0</a:t>
                      </a:r>
                      <a:r>
                        <a:rPr lang="en-GB" sz="1200" dirty="0" smtClean="0">
                          <a:effectLst/>
                          <a:latin typeface="Calibri" panose="020F0502020204030204" pitchFamily="34" charset="0"/>
                          <a:ea typeface="Calibri" panose="020F0502020204030204" pitchFamily="34" charset="0"/>
                          <a:cs typeface="Times New Roman" panose="02020603050405020304" pitchFamily="18" charset="0"/>
                        </a:rPr>
                        <a:t>%,</a:t>
                      </a:r>
                    </a:p>
                    <a:p>
                      <a:pPr>
                        <a:lnSpc>
                          <a:spcPct val="107000"/>
                        </a:lnSpc>
                        <a:spcAft>
                          <a:spcPts val="0"/>
                        </a:spcAft>
                      </a:pPr>
                      <a:r>
                        <a:rPr lang="en-GB" sz="1200" dirty="0" smtClean="0">
                          <a:effectLst/>
                          <a:latin typeface="Calibri" panose="020F0502020204030204" pitchFamily="34" charset="0"/>
                          <a:ea typeface="Calibri" panose="020F0502020204030204" pitchFamily="34" charset="0"/>
                          <a:cs typeface="Times New Roman" panose="02020603050405020304" pitchFamily="18" charset="0"/>
                        </a:rPr>
                        <a:t> </a:t>
                      </a:r>
                      <a:r>
                        <a:rPr lang="en-GB" sz="1200" dirty="0">
                          <a:effectLst/>
                          <a:latin typeface="Calibri" panose="020F0502020204030204" pitchFamily="34" charset="0"/>
                          <a:ea typeface="Calibri" panose="020F0502020204030204" pitchFamily="34" charset="0"/>
                          <a:cs typeface="Times New Roman" panose="02020603050405020304" pitchFamily="18" charset="0"/>
                        </a:rPr>
                        <a:t>26-30 years=24.5%, 31-35 years=11.5%</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780526300"/>
                  </a:ext>
                </a:extLst>
              </a:tr>
            </a:tbl>
          </a:graphicData>
        </a:graphic>
      </p:graphicFrame>
    </p:spTree>
    <p:extLst>
      <p:ext uri="{BB962C8B-B14F-4D97-AF65-F5344CB8AC3E}">
        <p14:creationId xmlns:p14="http://schemas.microsoft.com/office/powerpoint/2010/main" val="267535101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000" b="1" dirty="0" smtClean="0"/>
              <a:t>Differences in self-identity among the different generations</a:t>
            </a:r>
            <a:endParaRPr lang="en-US" sz="2000" b="1" dirty="0"/>
          </a:p>
        </p:txBody>
      </p:sp>
      <p:sp>
        <p:nvSpPr>
          <p:cNvPr id="6" name="Content Placeholder 5"/>
          <p:cNvSpPr>
            <a:spLocks noGrp="1"/>
          </p:cNvSpPr>
          <p:nvPr>
            <p:ph idx="1"/>
          </p:nvPr>
        </p:nvSpPr>
        <p:spPr>
          <a:xfrm>
            <a:off x="231710" y="2136531"/>
            <a:ext cx="8680580" cy="4525963"/>
          </a:xfrm>
        </p:spPr>
        <p:txBody>
          <a:bodyPr>
            <a:normAutofit/>
          </a:bodyPr>
          <a:lstStyle/>
          <a:p>
            <a:pPr marL="0" indent="0">
              <a:buNone/>
            </a:pPr>
            <a:r>
              <a:rPr lang="en-US" sz="2000" b="1" dirty="0"/>
              <a:t>G</a:t>
            </a:r>
            <a:r>
              <a:rPr lang="en-US" sz="2000" b="1" dirty="0" smtClean="0"/>
              <a:t>enerations                                                                         Identity</a:t>
            </a:r>
          </a:p>
          <a:p>
            <a:pPr marL="0" indent="0">
              <a:buNone/>
            </a:pPr>
            <a:r>
              <a:rPr lang="en-US" sz="2000" dirty="0"/>
              <a:t> </a:t>
            </a:r>
            <a:r>
              <a:rPr lang="en-US" sz="2000" dirty="0" smtClean="0"/>
              <a:t>                                                                         </a:t>
            </a:r>
            <a:endParaRPr lang="en-GB" sz="2000" dirty="0"/>
          </a:p>
          <a:p>
            <a:endParaRPr lang="en-GB" sz="2000" dirty="0"/>
          </a:p>
        </p:txBody>
      </p:sp>
      <p:graphicFrame>
        <p:nvGraphicFramePr>
          <p:cNvPr id="7" name="Chart 6">
            <a:extLst>
              <a:ext uri="{FF2B5EF4-FFF2-40B4-BE49-F238E27FC236}">
                <a16:creationId xmlns:a16="http://schemas.microsoft.com/office/drawing/2014/main" id="{367E05E4-C14F-B8EB-E1DA-306AA8956651}"/>
              </a:ext>
            </a:extLst>
          </p:cNvPr>
          <p:cNvGraphicFramePr/>
          <p:nvPr>
            <p:extLst>
              <p:ext uri="{D42A27DB-BD31-4B8C-83A1-F6EECF244321}">
                <p14:modId xmlns:p14="http://schemas.microsoft.com/office/powerpoint/2010/main" val="2805060508"/>
              </p:ext>
            </p:extLst>
          </p:nvPr>
        </p:nvGraphicFramePr>
        <p:xfrm>
          <a:off x="152400" y="2514600"/>
          <a:ext cx="4572000" cy="3803454"/>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8" name="Chart 7"/>
          <p:cNvGraphicFramePr>
            <a:graphicFrameLocks/>
          </p:cNvGraphicFramePr>
          <p:nvPr>
            <p:extLst>
              <p:ext uri="{D42A27DB-BD31-4B8C-83A1-F6EECF244321}">
                <p14:modId xmlns:p14="http://schemas.microsoft.com/office/powerpoint/2010/main" val="3033435390"/>
              </p:ext>
            </p:extLst>
          </p:nvPr>
        </p:nvGraphicFramePr>
        <p:xfrm>
          <a:off x="4572000" y="2438400"/>
          <a:ext cx="4267200" cy="381000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673096646"/>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明朝"/>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BC81293AE7D80C44AEECE236B4B541AF" ma:contentTypeVersion="18" ma:contentTypeDescription="Een nieuw document maken." ma:contentTypeScope="" ma:versionID="767e02b5c4d63af89d1b9d73d7668b0e">
  <xsd:schema xmlns:xsd="http://www.w3.org/2001/XMLSchema" xmlns:xs="http://www.w3.org/2001/XMLSchema" xmlns:p="http://schemas.microsoft.com/office/2006/metadata/properties" xmlns:ns2="cb3624f0-6325-4bcb-9429-b92aa1259cf5" xmlns:ns3="da64e907-c6a7-4ff6-84fa-9d8ae47021ba" targetNamespace="http://schemas.microsoft.com/office/2006/metadata/properties" ma:root="true" ma:fieldsID="2dd7ad5e3641f8e30c11e8e03c0248fe" ns2:_="" ns3:_="">
    <xsd:import namespace="cb3624f0-6325-4bcb-9429-b92aa1259cf5"/>
    <xsd:import namespace="da64e907-c6a7-4ff6-84fa-9d8ae47021ba"/>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OCR" minOccurs="0"/>
                <xsd:element ref="ns2:MediaServiceGenerationTime" minOccurs="0"/>
                <xsd:element ref="ns2:MediaServiceEventHashCode" minOccurs="0"/>
                <xsd:element ref="ns2:MediaServiceAutoKeyPoints" minOccurs="0"/>
                <xsd:element ref="ns2:MediaServiceKeyPoints" minOccurs="0"/>
                <xsd:element ref="ns2:MediaServiceDateTaken" minOccurs="0"/>
                <xsd:element ref="ns3:SharedWithUsers" minOccurs="0"/>
                <xsd:element ref="ns3:SharedWithDetails" minOccurs="0"/>
                <xsd:element ref="ns2:MediaLengthInSeconds" minOccurs="0"/>
                <xsd:element ref="ns2:lcf76f155ced4ddcb4097134ff3c332f" minOccurs="0"/>
                <xsd:element ref="ns3:TaxCatchAll" minOccurs="0"/>
                <xsd:element ref="ns2:MediaServiceLocation"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b3624f0-6325-4bcb-9429-b92aa1259cf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AutoKeyPoints" ma:index="14" nillable="true" ma:displayName="MediaServiceAutoKeyPoints" ma:hidden="true" ma:internalName="MediaServiceAutoKeyPoints" ma:readOnly="true">
      <xsd:simpleType>
        <xsd:restriction base="dms:Note"/>
      </xsd:simpleType>
    </xsd:element>
    <xsd:element name="MediaServiceKeyPoints" ma:index="15" nillable="true" ma:displayName="KeyPoints" ma:internalName="MediaServiceKeyPoints" ma:readOnly="true">
      <xsd:simpleType>
        <xsd:restriction base="dms:Note">
          <xsd:maxLength value="255"/>
        </xsd:restriction>
      </xsd:simpleType>
    </xsd:element>
    <xsd:element name="MediaServiceDateTaken" ma:index="16" nillable="true" ma:displayName="MediaServiceDateTaken" ma:hidden="true" ma:internalName="MediaServiceDateTaken" ma:readOnly="true">
      <xsd:simpleType>
        <xsd:restriction base="dms:Text"/>
      </xsd:simpleType>
    </xsd:element>
    <xsd:element name="MediaLengthInSeconds" ma:index="19" nillable="true" ma:displayName="MediaLengthInSeconds" ma:hidden="true" ma:internalName="MediaLengthInSeconds" ma:readOnly="true">
      <xsd:simpleType>
        <xsd:restriction base="dms:Unknown"/>
      </xsd:simpleType>
    </xsd:element>
    <xsd:element name="lcf76f155ced4ddcb4097134ff3c332f" ma:index="21" nillable="true" ma:taxonomy="true" ma:internalName="lcf76f155ced4ddcb4097134ff3c332f" ma:taxonomyFieldName="MediaServiceImageTags" ma:displayName="Afbeeldingtags" ma:readOnly="false" ma:fieldId="{5cf76f15-5ced-4ddc-b409-7134ff3c332f}" ma:taxonomyMulti="true" ma:sspId="fd3e7fb4-f53c-4431-8d5e-785c38f3ed3a" ma:termSetId="09814cd3-568e-fe90-9814-8d621ff8fb84" ma:anchorId="fba54fb3-c3e1-fe81-a776-ca4b69148c4d" ma:open="true" ma:isKeyword="false">
      <xsd:complexType>
        <xsd:sequence>
          <xsd:element ref="pc:Terms" minOccurs="0" maxOccurs="1"/>
        </xsd:sequence>
      </xsd:complexType>
    </xsd:element>
    <xsd:element name="MediaServiceLocation" ma:index="23" nillable="true" ma:displayName="Location" ma:indexed="true" ma:internalName="MediaServiceLocation" ma:readOnly="true">
      <xsd:simpleType>
        <xsd:restriction base="dms:Text"/>
      </xsd:simpleType>
    </xsd:element>
    <xsd:element name="MediaServiceObjectDetectorVersions" ma:index="24" nillable="true" ma:displayName="MediaServiceObjectDetectorVersions" ma:hidden="true" ma:indexed="true" ma:internalName="MediaServiceObjectDetectorVersions" ma:readOnly="true">
      <xsd:simpleType>
        <xsd:restriction base="dms:Text"/>
      </xsd:simpleType>
    </xsd:element>
    <xsd:element name="MediaServiceSearchProperties" ma:index="25"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da64e907-c6a7-4ff6-84fa-9d8ae47021ba" elementFormDefault="qualified">
    <xsd:import namespace="http://schemas.microsoft.com/office/2006/documentManagement/types"/>
    <xsd:import namespace="http://schemas.microsoft.com/office/infopath/2007/PartnerControls"/>
    <xsd:element name="SharedWithUsers" ma:index="17" nillable="true" ma:displayName="Gedeeld met"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8" nillable="true" ma:displayName="Gedeeld met details" ma:internalName="SharedWithDetails" ma:readOnly="true">
      <xsd:simpleType>
        <xsd:restriction base="dms:Note">
          <xsd:maxLength value="255"/>
        </xsd:restriction>
      </xsd:simpleType>
    </xsd:element>
    <xsd:element name="TaxCatchAll" ma:index="22" nillable="true" ma:displayName="Taxonomy Catch All Column" ma:hidden="true" ma:list="{3aa16f37-b9ad-44ce-a7ae-a827e68e88c2}" ma:internalName="TaxCatchAll" ma:showField="CatchAllData" ma:web="da64e907-c6a7-4ff6-84fa-9d8ae47021ba">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oudstype"/>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144B8A0F-0151-49C3-BD77-300E9E078247}"/>
</file>

<file path=customXml/itemProps2.xml><?xml version="1.0" encoding="utf-8"?>
<ds:datastoreItem xmlns:ds="http://schemas.openxmlformats.org/officeDocument/2006/customXml" ds:itemID="{87FA0129-BE01-40C4-AB11-B74330CFCC80}"/>
</file>

<file path=docProps/app.xml><?xml version="1.0" encoding="utf-8"?>
<Properties xmlns="http://schemas.openxmlformats.org/officeDocument/2006/extended-properties" xmlns:vt="http://schemas.openxmlformats.org/officeDocument/2006/docPropsVTypes">
  <TotalTime>74803</TotalTime>
  <Words>1603</Words>
  <Application>Microsoft Office PowerPoint</Application>
  <PresentationFormat>On-screen Show (4:3)</PresentationFormat>
  <Paragraphs>169</Paragraphs>
  <Slides>18</Slides>
  <Notes>1</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18</vt:i4>
      </vt:variant>
    </vt:vector>
  </HeadingPairs>
  <TitlesOfParts>
    <vt:vector size="25" baseType="lpstr">
      <vt:lpstr>Arial</vt:lpstr>
      <vt:lpstr>Arial Black</vt:lpstr>
      <vt:lpstr>Bahnschrift SemiBold Condensed</vt:lpstr>
      <vt:lpstr>Calibri</vt:lpstr>
      <vt:lpstr>Times New Roman</vt:lpstr>
      <vt:lpstr>Wingdings</vt:lpstr>
      <vt:lpstr>Office Theme</vt:lpstr>
      <vt:lpstr> Local Integration and Identity of Liberians in Ghana.</vt:lpstr>
      <vt:lpstr>OUTLINE</vt:lpstr>
      <vt:lpstr>Background </vt:lpstr>
      <vt:lpstr>Background </vt:lpstr>
      <vt:lpstr>Operationalising identity among different generations</vt:lpstr>
      <vt:lpstr>Operationalising identity among different generations</vt:lpstr>
      <vt:lpstr>Research Method </vt:lpstr>
      <vt:lpstr>Findings and Discussions Socio-demographic characteristics</vt:lpstr>
      <vt:lpstr>Differences in self-identity among the different generations</vt:lpstr>
      <vt:lpstr>Differences in self-identity among the different generations</vt:lpstr>
      <vt:lpstr>        Alternating Identity as A Survival Strategy</vt:lpstr>
      <vt:lpstr>Alternating Identity as A Survival Strategy</vt:lpstr>
      <vt:lpstr>Alternating Identity as A Survival Strategy</vt:lpstr>
      <vt:lpstr>Alternating Identity as A Survival Strategy</vt:lpstr>
      <vt:lpstr>Alternating Identity as A Survival Strategy</vt:lpstr>
      <vt:lpstr>Conclusion and Recommendation </vt:lpstr>
      <vt:lpstr>Recommendations</vt:lpstr>
      <vt:lpstr>PowerPoint Presentation</vt:lpstr>
    </vt:vector>
  </TitlesOfParts>
  <Company>Toshiba</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Some title</dc:title>
  <dc:creator>Nana Yaw Akuamoah</dc:creator>
  <cp:lastModifiedBy>sarah nyarko</cp:lastModifiedBy>
  <cp:revision>485</cp:revision>
  <dcterms:created xsi:type="dcterms:W3CDTF">2011-06-07T13:56:57Z</dcterms:created>
  <dcterms:modified xsi:type="dcterms:W3CDTF">2024-02-22T09:29:37Z</dcterms:modified>
</cp:coreProperties>
</file>